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3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zh-CN" altLang="en-US" sz="1000" b="0" i="0" u="none" baseline="0">
                <a:solidFill>
                  <a:srgbClr val="2F2F2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2024/8/12</a:t>
            </a:r>
          </a:p>
        </p:txBody>
      </p:sp>
      <p:sp>
        <p:nvSpPr>
          <p:cNvPr id="3" name="AutoShape 3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zh-CN" altLang="en-US" sz="1000" b="0" i="0" u="none" baseline="0">
                <a:solidFill>
                  <a:srgbClr val="2F2F2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  <a:endParaRPr lang="zh-CN" altLang="en-US" sz="1000" b="0" i="0" u="none" baseline="0">
              <a:solidFill>
                <a:srgbClr val="2F2F2F">
                  <a:lumMod val="50000"/>
                  <a:lumOff val="5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subTitle" idx="1"/>
          </p:nvPr>
        </p:nvSpPr>
        <p:spPr>
          <a:xfrm>
            <a:off x="5575299" y="3978543"/>
            <a:ext cx="3092451" cy="4972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anchor="ctr">
            <a:noAutofit/>
          </a:bodyPr>
          <a:lstStyle/>
          <a:p>
            <a:pPr marL="228600" indent="-228600" algn="l">
              <a:lnSpc>
                <a:spcPct val="90000"/>
              </a:lnSpc>
              <a:spcBef>
                <a:spcPct val="0"/>
              </a:spcBef>
            </a:pPr>
            <a:r>
              <a:rPr lang="en-US" sz="1400" b="0" i="0" u="none" baseline="0">
                <a:solidFill>
                  <a:srgbClr val="FFFFFF"/>
                </a:solidFill>
                <a:latin typeface="Arial"/>
                <a:ea typeface="Arial"/>
              </a:rPr>
              <a:t>Click to edit Master subtitle style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ctrTitle"/>
          </p:nvPr>
        </p:nvSpPr>
        <p:spPr>
          <a:xfrm>
            <a:off x="5575299" y="2521679"/>
            <a:ext cx="5943177" cy="1200329"/>
          </a:xfrm>
        </p:spPr>
        <p:txBody>
          <a:bodyPr vert="horz" wrap="square" lIns="91440" tIns="45720" rIns="91440" bIns="45720" anchor="b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4000" b="1" i="0" u="none" baseline="0">
                <a:solidFill>
                  <a:srgbClr val="FFFFFF"/>
                </a:solidFill>
                <a:latin typeface="Arial"/>
                <a:ea typeface="Arial"/>
              </a:rPr>
              <a:t>Click to edit </a:t>
            </a:r>
            <a:br>
              <a:rPr lang="en-US" sz="4000" b="1" i="0" u="none" baseline="0">
                <a:solidFill>
                  <a:srgbClr val="FFFFFF"/>
                </a:solidFill>
                <a:latin typeface="Arial"/>
                <a:ea typeface="Arial"/>
              </a:rPr>
            </a:br>
            <a:r>
              <a:rPr lang="en-US" sz="4000" b="1" i="0" u="none" baseline="0">
                <a:solidFill>
                  <a:srgbClr val="FFFFFF"/>
                </a:solidFill>
                <a:latin typeface="Arial"/>
                <a:ea typeface="Arial"/>
              </a:rPr>
              <a:t>Master title style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13728" y="49668"/>
            <a:ext cx="11661815" cy="6855903"/>
            <a:chOff x="713728" y="49668"/>
            <a:chExt cx="11661815" cy="6855903"/>
          </a:xfrm>
        </p:grpSpPr>
        <p:pic>
          <p:nvPicPr>
            <p:cNvPr id="5" name="image1.png"/>
            <p:cNvPicPr>
              <a:picLocks noChangeAspect="1"/>
            </p:cNvPicPr>
            <p:nvPr/>
          </p:nvPicPr>
          <p:blipFill>
            <a:blip r:embed="rId2"/>
            <a:srcRect l="13844" t="14275" r="19313" b="15557"/>
            <a:stretch>
              <a:fillRect/>
            </a:stretch>
          </p:blipFill>
          <p:spPr>
            <a:xfrm rot="20389491">
              <a:off x="713728" y="1664627"/>
              <a:ext cx="4992617" cy="5240944"/>
            </a:xfrm>
            <a:prstGeom prst="rect">
              <a:avLst/>
            </a:prstGeom>
          </p:spPr>
        </p:pic>
        <p:pic>
          <p:nvPicPr>
            <p:cNvPr id="6" name="image2.png"/>
            <p:cNvPicPr>
              <a:picLocks noChangeAspect="1"/>
            </p:cNvPicPr>
            <p:nvPr/>
          </p:nvPicPr>
          <p:blipFill>
            <a:blip r:embed="rId3">
              <a:alphaModFix amt="28000"/>
            </a:blip>
            <a:srcRect l="10926" t="28673" r="8704" b="18148"/>
            <a:stretch>
              <a:fillRect/>
            </a:stretch>
          </p:blipFill>
          <p:spPr>
            <a:xfrm rot="19809563">
              <a:off x="10662257" y="1287647"/>
              <a:ext cx="1713286" cy="1133619"/>
            </a:xfrm>
            <a:prstGeom prst="rect">
              <a:avLst/>
            </a:prstGeom>
          </p:spPr>
        </p:pic>
        <p:pic>
          <p:nvPicPr>
            <p:cNvPr id="7" name="image3.png"/>
            <p:cNvPicPr>
              <a:picLocks noChangeAspect="1"/>
            </p:cNvPicPr>
            <p:nvPr/>
          </p:nvPicPr>
          <p:blipFill>
            <a:blip r:embed="rId4">
              <a:alphaModFix amt="36000"/>
            </a:blip>
            <a:srcRect l="13844" t="62638" r="70004" b="24552"/>
            <a:stretch>
              <a:fillRect/>
            </a:stretch>
          </p:blipFill>
          <p:spPr>
            <a:xfrm flipH="1">
              <a:off x="1699491" y="49668"/>
              <a:ext cx="1187847" cy="94206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660400" y="1130300"/>
            <a:ext cx="10858500" cy="5003800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edit Master text styles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zh-CN" altLang="en-US" sz="1000" b="0" i="0" u="none" baseline="0">
                <a:solidFill>
                  <a:srgbClr val="2F2F2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2024/8/12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zh-CN" altLang="en-US" sz="1000" b="0" i="0" u="none" baseline="0">
                <a:solidFill>
                  <a:srgbClr val="2F2F2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  <a:endParaRPr lang="zh-CN" altLang="en-US" sz="1000" b="0" i="0" u="none" baseline="0">
              <a:solidFill>
                <a:srgbClr val="2F2F2F">
                  <a:lumMod val="50000"/>
                  <a:lumOff val="5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4612756" y="3436068"/>
            <a:ext cx="6906144" cy="424732"/>
          </a:xfrm>
        </p:spPr>
        <p:txBody>
          <a:bodyPr vert="horz" lIns="91440" tIns="45720" rIns="91440" bIns="45720" anchor="b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400" b="1" i="0" u="none" baseline="0">
                <a:solidFill>
                  <a:srgbClr val="FFFFF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4612756" y="3860800"/>
            <a:ext cx="6906144" cy="258532"/>
          </a:xfr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en-US" sz="1200" b="0" i="0" u="none" baseline="0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zh-CN" altLang="en-US" sz="1000" b="0" i="0" u="none" baseline="0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2024/8/12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zh-CN" altLang="en-US" sz="1000" b="0" i="0" u="none" baseline="0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  <a:endParaRPr lang="zh-CN" altLang="en-US" sz="1000" b="0" i="0" u="none" baseline="0">
              <a:solidFill>
                <a:srgbClr val="FFFFFF">
                  <a:lumMod val="50000"/>
                  <a:lumOff val="50000"/>
                </a:srgbClr>
              </a:solidFill>
              <a:latin typeface="Arial"/>
              <a:ea typeface="Arial"/>
            </a:endParaRPr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/>
          <a:srcRect l="13844" t="14275" r="19313" b="15557"/>
          <a:stretch>
            <a:fillRect/>
          </a:stretch>
        </p:blipFill>
        <p:spPr>
          <a:xfrm rot="19727352">
            <a:off x="710356" y="1650973"/>
            <a:ext cx="3414481" cy="35843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flipH="1">
            <a:off x="10317505" y="1252734"/>
            <a:ext cx="1201395" cy="1658761"/>
            <a:chOff x="1978024" y="4590624"/>
            <a:chExt cx="962819" cy="1329360"/>
          </a:xfrm>
          <a:solidFill>
            <a:srgbClr val="2F2F2F">
              <a:alpha val="20000"/>
            </a:srgbClr>
          </a:solidFill>
        </p:grpSpPr>
        <p:sp>
          <p:nvSpPr>
            <p:cNvPr id="9" name="AutoShape 9"/>
            <p:cNvSpPr/>
            <p:nvPr/>
          </p:nvSpPr>
          <p:spPr>
            <a:xfrm rot="5400000">
              <a:off x="2418795" y="584005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2198410" y="584005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1978024" y="584005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 rot="5400000">
              <a:off x="2418795" y="563181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 rot="5400000">
              <a:off x="2198410" y="563181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 rot="5400000">
              <a:off x="1978024" y="563181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 rot="5400000">
              <a:off x="2418795" y="542357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 rot="5400000">
              <a:off x="2198410" y="542357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 rot="5400000">
              <a:off x="1978024" y="542357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 rot="5400000">
              <a:off x="2418795" y="5215338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 rot="5400000">
              <a:off x="2198410" y="5215338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 rot="5400000">
              <a:off x="1978024" y="5215338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 rot="5400000">
              <a:off x="2418795" y="5007100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 rot="5400000">
              <a:off x="2198410" y="5007100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 rot="5400000">
              <a:off x="1978024" y="5007100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 rot="5400000">
              <a:off x="2418795" y="4798862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 rot="5400000">
              <a:off x="2198410" y="4798862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 rot="5400000">
              <a:off x="1978024" y="4798862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 rot="5400000">
              <a:off x="2418795" y="459062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 rot="5400000">
              <a:off x="2198410" y="459062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 rot="5400000">
              <a:off x="1978024" y="459062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 rot="5400000">
              <a:off x="2860913" y="584005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 rot="5400000">
              <a:off x="2640528" y="584005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 rot="5400000">
              <a:off x="2860913" y="563181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 rot="5400000">
              <a:off x="2640528" y="563181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 rot="5400000">
              <a:off x="2860913" y="5423577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 rot="5400000">
              <a:off x="2640528" y="5423577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 rot="5400000">
              <a:off x="2860913" y="5215339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 rot="5400000">
              <a:off x="2640528" y="5215339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 rot="5400000">
              <a:off x="2860913" y="5007101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9" name="AutoShape 39"/>
            <p:cNvSpPr/>
            <p:nvPr/>
          </p:nvSpPr>
          <p:spPr>
            <a:xfrm rot="5400000">
              <a:off x="2640528" y="5007101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40" name="AutoShape 40"/>
            <p:cNvSpPr/>
            <p:nvPr/>
          </p:nvSpPr>
          <p:spPr>
            <a:xfrm rot="5400000">
              <a:off x="2860913" y="479886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41" name="AutoShape 41"/>
            <p:cNvSpPr/>
            <p:nvPr/>
          </p:nvSpPr>
          <p:spPr>
            <a:xfrm rot="5400000">
              <a:off x="2640528" y="479886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42" name="AutoShape 42"/>
            <p:cNvSpPr/>
            <p:nvPr/>
          </p:nvSpPr>
          <p:spPr>
            <a:xfrm rot="5400000">
              <a:off x="2860913" y="459062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43" name="AutoShape 43"/>
            <p:cNvSpPr/>
            <p:nvPr/>
          </p:nvSpPr>
          <p:spPr>
            <a:xfrm rot="5400000">
              <a:off x="2640528" y="459062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zh-CN" altLang="en-US" sz="1000" b="0" i="0" u="none" baseline="0">
                <a:solidFill>
                  <a:srgbClr val="2F2F2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2024/8/12</a:t>
            </a:r>
          </a:p>
        </p:txBody>
      </p:sp>
      <p:sp>
        <p:nvSpPr>
          <p:cNvPr id="4" name="AutoShape 4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zh-CN" altLang="en-US" sz="1000" b="0" i="0" u="none" baseline="0">
                <a:solidFill>
                  <a:srgbClr val="2F2F2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  <a:endParaRPr lang="zh-CN" altLang="en-US" sz="1000" b="0" i="0" u="none" baseline="0">
              <a:solidFill>
                <a:srgbClr val="2F2F2F">
                  <a:lumMod val="50000"/>
                  <a:lumOff val="5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flipH="1">
            <a:off x="-247926" y="-8664"/>
            <a:ext cx="11670969" cy="6866664"/>
            <a:chOff x="704574" y="49668"/>
            <a:chExt cx="11670969" cy="6866664"/>
          </a:xfrm>
        </p:grpSpPr>
        <p:pic>
          <p:nvPicPr>
            <p:cNvPr id="3" name="image5.png"/>
            <p:cNvPicPr>
              <a:picLocks noChangeAspect="1"/>
            </p:cNvPicPr>
            <p:nvPr/>
          </p:nvPicPr>
          <p:blipFill>
            <a:blip r:embed="rId2"/>
            <a:srcRect l="13844" t="14275" r="19313" b="15557"/>
            <a:stretch>
              <a:fillRect/>
            </a:stretch>
          </p:blipFill>
          <p:spPr>
            <a:xfrm rot="20389491">
              <a:off x="704574" y="1755943"/>
              <a:ext cx="4915879" cy="5160389"/>
            </a:xfrm>
            <a:prstGeom prst="rect">
              <a:avLst/>
            </a:prstGeom>
          </p:spPr>
        </p:pic>
        <p:pic>
          <p:nvPicPr>
            <p:cNvPr id="4" name="image2.png"/>
            <p:cNvPicPr>
              <a:picLocks noChangeAspect="1"/>
            </p:cNvPicPr>
            <p:nvPr/>
          </p:nvPicPr>
          <p:blipFill>
            <a:blip r:embed="rId3">
              <a:alphaModFix amt="28000"/>
            </a:blip>
            <a:srcRect l="10926" t="28673" r="8704" b="18148"/>
            <a:stretch>
              <a:fillRect/>
            </a:stretch>
          </p:blipFill>
          <p:spPr>
            <a:xfrm rot="19809563">
              <a:off x="10662257" y="1287647"/>
              <a:ext cx="1713286" cy="1133619"/>
            </a:xfrm>
            <a:prstGeom prst="rect">
              <a:avLst/>
            </a:prstGeom>
          </p:spPr>
        </p:pic>
        <p:pic>
          <p:nvPicPr>
            <p:cNvPr id="5" name="image3.png"/>
            <p:cNvPicPr>
              <a:picLocks noChangeAspect="1"/>
            </p:cNvPicPr>
            <p:nvPr/>
          </p:nvPicPr>
          <p:blipFill>
            <a:blip r:embed="rId4">
              <a:alphaModFix amt="36000"/>
            </a:blip>
            <a:srcRect l="13844" t="62638" r="70004" b="24552"/>
            <a:stretch>
              <a:fillRect/>
            </a:stretch>
          </p:blipFill>
          <p:spPr>
            <a:xfrm flipH="1">
              <a:off x="1699491" y="49668"/>
              <a:ext cx="1187847" cy="942063"/>
            </a:xfrm>
            <a:prstGeom prst="rect">
              <a:avLst/>
            </a:prstGeom>
          </p:spPr>
        </p:pic>
      </p:grpSp>
      <p:sp>
        <p:nvSpPr>
          <p:cNvPr id="6" name="AutoShape 6"/>
          <p:cNvSpPr>
            <a:spLocks noGrp="1"/>
          </p:cNvSpPr>
          <p:nvPr>
            <p:ph type="body" sz="quarter" idx="13"/>
          </p:nvPr>
        </p:nvSpPr>
        <p:spPr>
          <a:xfrm>
            <a:off x="660400" y="2939635"/>
            <a:ext cx="5439046" cy="978729"/>
          </a:xfrm>
        </p:spPr>
        <p:txBody>
          <a:bodyPr vert="horz" lIns="91440" tIns="45720" rIns="91440" bIns="45720" anchor="b">
            <a:spAutoFit/>
          </a:bodyPr>
          <a:lstStyle/>
          <a:p>
            <a:pPr marL="228600" indent="-228600" algn="l">
              <a:lnSpc>
                <a:spcPct val="90000"/>
              </a:lnSpc>
              <a:spcBef>
                <a:spcPct val="0"/>
              </a:spcBef>
            </a:pPr>
            <a:r>
              <a:rPr lang="en-US" sz="3200" b="1" i="0" u="none" baseline="0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edit Master text styles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2024/8/12</a:t>
            </a:r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fld id="{3386411A-70EE-422D-B97C-F56BEE3FF077}" type="slidenum"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‹#›</a:t>
            </a:fld>
            <a:endParaRPr lang="en-US" sz="1800" b="0" i="0" u="none" baseline="0">
              <a:solidFill>
                <a:srgbClr val="2F2F2F"/>
              </a:solidFill>
              <a:latin typeface="Arial"/>
              <a:ea typeface="Arial"/>
            </a:endParaRPr>
          </a:p>
        </p:txBody>
      </p:sp>
      <p:grpSp>
        <p:nvGrpSpPr>
          <p:cNvPr id="7" name="Group 7"/>
          <p:cNvGrpSpPr/>
          <p:nvPr/>
        </p:nvGrpSpPr>
        <p:grpSpPr>
          <a:xfrm flipH="1">
            <a:off x="10410202" y="44813"/>
            <a:ext cx="1578598" cy="1905000"/>
            <a:chOff x="1978024" y="4590624"/>
            <a:chExt cx="962819" cy="1329360"/>
          </a:xfrm>
          <a:solidFill>
            <a:schemeClr val="accent1">
              <a:alpha val="20000"/>
            </a:schemeClr>
          </a:solidFill>
        </p:grpSpPr>
        <p:sp>
          <p:nvSpPr>
            <p:cNvPr id="8" name="AutoShape 8"/>
            <p:cNvSpPr/>
            <p:nvPr/>
          </p:nvSpPr>
          <p:spPr>
            <a:xfrm rot="5400000">
              <a:off x="2418795" y="584005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2198410" y="584005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1978024" y="584005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2418795" y="563181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 rot="5400000">
              <a:off x="2198410" y="563181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 rot="5400000">
              <a:off x="1978024" y="563181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 rot="5400000">
              <a:off x="2418795" y="542357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 rot="5400000">
              <a:off x="2198410" y="542357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 rot="5400000">
              <a:off x="1978024" y="542357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 rot="5400000">
              <a:off x="2418795" y="5215338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 rot="5400000">
              <a:off x="2198410" y="5215338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 rot="5400000">
              <a:off x="1978024" y="5215338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 rot="5400000">
              <a:off x="2418795" y="5007100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 rot="5400000">
              <a:off x="2198410" y="5007100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 rot="5400000">
              <a:off x="1978024" y="5007100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 rot="5400000">
              <a:off x="2418795" y="4798862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 rot="5400000">
              <a:off x="2198410" y="4798862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 rot="5400000">
              <a:off x="1978024" y="4798862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 rot="5400000">
              <a:off x="2418795" y="459062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 rot="5400000">
              <a:off x="2198410" y="459062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 rot="5400000">
              <a:off x="1978024" y="459062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 rot="5400000">
              <a:off x="2860913" y="584005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 rot="5400000">
              <a:off x="2640528" y="5840054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 rot="5400000">
              <a:off x="2860913" y="563181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 rot="5400000">
              <a:off x="2640528" y="5631816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 rot="5400000">
              <a:off x="2860913" y="5423577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 rot="5400000">
              <a:off x="2640528" y="5423577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 rot="5400000">
              <a:off x="2860913" y="5215339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 rot="5400000">
              <a:off x="2640528" y="5215339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 rot="5400000">
              <a:off x="2860913" y="5007101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 rot="5400000">
              <a:off x="2640528" y="5007101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39" name="AutoShape 39"/>
            <p:cNvSpPr/>
            <p:nvPr/>
          </p:nvSpPr>
          <p:spPr>
            <a:xfrm rot="5400000">
              <a:off x="2860913" y="479886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40" name="AutoShape 40"/>
            <p:cNvSpPr/>
            <p:nvPr/>
          </p:nvSpPr>
          <p:spPr>
            <a:xfrm rot="5400000">
              <a:off x="2640528" y="4798863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41" name="AutoShape 41"/>
            <p:cNvSpPr/>
            <p:nvPr/>
          </p:nvSpPr>
          <p:spPr>
            <a:xfrm rot="5400000">
              <a:off x="2860913" y="459062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42" name="AutoShape 42"/>
            <p:cNvSpPr/>
            <p:nvPr/>
          </p:nvSpPr>
          <p:spPr>
            <a:xfrm rot="5400000">
              <a:off x="2640528" y="4590625"/>
              <a:ext cx="79930" cy="79930"/>
            </a:xfrm>
            <a:prstGeom prst="ellipse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subTitle" idx="1"/>
          </p:nvPr>
        </p:nvSpPr>
        <p:spPr>
          <a:xfrm>
            <a:off x="5575299" y="3978543"/>
            <a:ext cx="3092451" cy="4972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anchor="ctr" anchorCtr="1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zh-CN" sz="1400" b="0" i="0" u="none" baseline="0">
                <a:solidFill>
                  <a:srgbClr val="FFFFFF"/>
                </a:solidFill>
                <a:latin typeface="微软雅黑"/>
                <a:ea typeface="微软雅黑"/>
              </a:rPr>
              <a:t>Dr. Muh. Fauzi, M.Pd.</a:t>
            </a:r>
            <a:endParaRPr lang="zh-CN" altLang="en-US" sz="1400" b="0" i="0" u="none" baseline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AutoShape 3"/>
          <p:cNvSpPr>
            <a:spLocks noGrp="1"/>
          </p:cNvSpPr>
          <p:nvPr>
            <p:ph type="ctrTitle"/>
          </p:nvPr>
        </p:nvSpPr>
        <p:spPr>
          <a:xfrm>
            <a:off x="5575299" y="2139648"/>
            <a:ext cx="5943177" cy="1569660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4387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Integrasi TIK dalam Kurikulum dan Pembelajaran</a:t>
            </a:r>
          </a:p>
        </p:txBody>
      </p:sp>
      <p:sp>
        <p:nvSpPr>
          <p:cNvPr id="4" name="AutoShape 4"/>
          <p:cNvSpPr/>
          <p:nvPr/>
        </p:nvSpPr>
        <p:spPr>
          <a:xfrm>
            <a:off x="10795000" y="6540500"/>
            <a:ext cx="12700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rtlCol="0" anchor="t"/>
          <a:lstStyle/>
          <a:p>
            <a:pPr algn="r">
              <a:defRPr/>
            </a:pPr>
            <a:r>
              <a:rPr lang="en-US" sz="800" b="0" i="0" u="none" baseline="0">
                <a:solidFill>
                  <a:srgbClr val="808080"/>
                </a:solidFill>
                <a:latin typeface="Microsoft YaHei"/>
                <a:ea typeface="Microsoft YaHei"/>
              </a:rPr>
              <a:t>Created By AI</a:t>
            </a:r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2267D-0ABC-05AF-0070-87AC909E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4999" y="2211702"/>
            <a:ext cx="8251825" cy="464629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4612756" y="3539435"/>
            <a:ext cx="6906144" cy="424732"/>
          </a:xfrm>
        </p:spPr>
        <p:txBody>
          <a:bodyPr vert="horz" lIns="91440" tIns="45720" rIns="91440" bIns="45720" anchor="t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2175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Strategi Implementasi TIK dalam Kurikulum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11156" y="1975382"/>
            <a:ext cx="1441420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846572" y="1975382"/>
            <a:ext cx="498855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4083" y="2169566"/>
            <a:ext cx="4964768" cy="2925506"/>
            <a:chOff x="604083" y="2169566"/>
            <a:chExt cx="4964768" cy="2925506"/>
          </a:xfrm>
        </p:grpSpPr>
        <p:sp>
          <p:nvSpPr>
            <p:cNvPr id="3" name="AutoShape 3"/>
            <p:cNvSpPr/>
            <p:nvPr/>
          </p:nvSpPr>
          <p:spPr>
            <a:xfrm>
              <a:off x="604083" y="2169566"/>
              <a:ext cx="4332622" cy="2518867"/>
            </a:xfrm>
            <a:prstGeom prst="roundRect">
              <a:avLst>
                <a:gd name="adj" fmla="val 8000"/>
              </a:avLst>
            </a:prstGeom>
            <a:solidFill>
              <a:schemeClr val="accent1">
                <a:alpha val="62000"/>
              </a:schemeClr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4" name="AutoShape 4"/>
            <p:cNvSpPr/>
            <p:nvPr/>
          </p:nvSpPr>
          <p:spPr>
            <a:xfrm>
              <a:off x="1536933" y="2751026"/>
              <a:ext cx="4031918" cy="2344046"/>
            </a:xfrm>
            <a:prstGeom prst="roundRect">
              <a:avLst>
                <a:gd name="adj" fmla="val 8000"/>
              </a:avLst>
            </a:prstGeom>
            <a:blipFill>
              <a:blip r:embed="rId2"/>
              <a:stretch>
                <a:fillRect t="-1611" b="-1593"/>
              </a:stretch>
            </a:blip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Analisis Kebutuhan dan Sumber Daya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5896656" y="4735587"/>
            <a:ext cx="5761821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Inventarisasi Sumber Daya yang Tersedia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895142" y="5107042"/>
            <a:ext cx="5778301" cy="70057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Buat daftar perangkat keras, perangkat lunak, dan akses internet yang tersedia di sekolah; Pertimbangkan anggaran dan sumber daya tambahan yang mungkin diperlukan.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5896656" y="2879947"/>
            <a:ext cx="5761821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Penilaian Kebutuhan Siswa dan Guru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5895142" y="3251401"/>
            <a:ext cx="5778301" cy="102374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Evaluasi keterampilan digital siswa dan guru untuk menentukan kebutuhan pelatihan dan dukungan; Identifikasi kesenjangan pengetahuan dan keterampilan yang perlu diatasi.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5896656" y="1252473"/>
            <a:ext cx="5761821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Identifikasi Tujuan Pembelajaran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5895142" y="1623928"/>
            <a:ext cx="5778301" cy="70057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Tentukan tujuan pembelajaran yang ingin dicapai dengan integrasi TIK; Pastikan tujuan ini sejalan dengan kurikulum dan kebutuhan siswa.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vertical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51688"/>
            <a:ext cx="12192000" cy="5706312"/>
          </a:xfrm>
          <a:custGeom>
            <a:avLst/>
            <a:gdLst/>
            <a:ahLst/>
            <a:cxnLst/>
            <a:rect l="l" t="t" r="r" b="b"/>
            <a:pathLst>
              <a:path w="12192000" h="5706312">
                <a:moveTo>
                  <a:pt x="12192000" y="0"/>
                </a:moveTo>
                <a:lnTo>
                  <a:pt x="12192000" y="5706312"/>
                </a:lnTo>
                <a:lnTo>
                  <a:pt x="0" y="5706312"/>
                </a:lnTo>
                <a:lnTo>
                  <a:pt x="0" y="5072958"/>
                </a:lnTo>
                <a:lnTo>
                  <a:pt x="42836" y="5074866"/>
                </a:lnTo>
                <a:cubicBezTo>
                  <a:pt x="247381" y="5080939"/>
                  <a:pt x="453278" y="5084012"/>
                  <a:pt x="660400" y="5084012"/>
                </a:cubicBezTo>
                <a:cubicBezTo>
                  <a:pt x="6045574" y="5084012"/>
                  <a:pt x="10602300" y="3006374"/>
                  <a:pt x="12121750" y="144906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cxnSp>
        <p:nvCxnSpPr>
          <p:cNvPr id="3" name="Connector 3"/>
          <p:cNvCxnSpPr/>
          <p:nvPr/>
        </p:nvCxnSpPr>
        <p:spPr>
          <a:xfrm flipV="1">
            <a:off x="577283" y="2806416"/>
            <a:ext cx="0" cy="3546883"/>
          </a:xfrm>
          <a:prstGeom prst="straightConnector1">
            <a:avLst/>
          </a:prstGeom>
          <a:ln w="15875" cap="flat" cmpd="sng">
            <a:solidFill>
              <a:schemeClr val="accent1"/>
            </a:solidFill>
            <a:prstDash val="dash"/>
            <a:tailEnd type="oval"/>
          </a:ln>
        </p:spPr>
      </p:cxnSp>
      <p:sp>
        <p:nvSpPr>
          <p:cNvPr id="4" name="AutoShape 4"/>
          <p:cNvSpPr/>
          <p:nvPr/>
        </p:nvSpPr>
        <p:spPr>
          <a:xfrm>
            <a:off x="775934" y="2575886"/>
            <a:ext cx="2829596" cy="5315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zh-CN" altLang="en-US" sz="1600" b="1" i="0" u="none" baseline="0">
                <a:solidFill>
                  <a:schemeClr val="lt1"/>
                </a:solidFill>
                <a:latin typeface="微软雅黑"/>
                <a:ea typeface="微软雅黑"/>
              </a:rPr>
              <a:t>Penetapan Prioritas</a:t>
            </a:r>
          </a:p>
        </p:txBody>
      </p:sp>
      <p:sp>
        <p:nvSpPr>
          <p:cNvPr id="5" name="AutoShape 5"/>
          <p:cNvSpPr/>
          <p:nvPr/>
        </p:nvSpPr>
        <p:spPr>
          <a:xfrm>
            <a:off x="775933" y="3192207"/>
            <a:ext cx="3321057" cy="93201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0" tIns="90000" rIns="0" bIns="0" anchor="t">
            <a:spAutoFit/>
          </a:bodyPr>
          <a:lstStyle/>
          <a:p>
            <a:pPr marL="0" algn="l">
              <a:lnSpc>
                <a:spcPct val="13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Fokus pada area kurikulum yang paling cocok untuk integrasi TIK; Pilih proyek atau mata pelajaran yang memiliki potensi besar untuk ditingkatkan dengan teknologi.</a:t>
            </a:r>
          </a:p>
          <a:p>
            <a:pPr marL="0" algn="l">
              <a:lnSpc>
                <a:spcPct val="130000"/>
              </a:lnSpc>
            </a:pPr>
            <a:endParaRPr lang="en-US" sz="1400" b="0" i="0" u="none" baseline="0">
              <a:solidFill>
                <a:srgbClr val="2F2F2F"/>
              </a:solidFill>
              <a:latin typeface="+mn-ea"/>
              <a:ea typeface="+mn-ea"/>
            </a:endParaRPr>
          </a:p>
        </p:txBody>
      </p:sp>
      <p:cxnSp>
        <p:nvCxnSpPr>
          <p:cNvPr id="6" name="Connector 6"/>
          <p:cNvCxnSpPr/>
          <p:nvPr/>
        </p:nvCxnSpPr>
        <p:spPr>
          <a:xfrm flipV="1">
            <a:off x="4412106" y="2268955"/>
            <a:ext cx="0" cy="3692458"/>
          </a:xfrm>
          <a:prstGeom prst="straightConnector1">
            <a:avLst/>
          </a:prstGeom>
          <a:ln w="15875" cap="flat" cmpd="sng">
            <a:solidFill>
              <a:schemeClr val="accent2">
                <a:alpha val="50000"/>
              </a:schemeClr>
            </a:solidFill>
            <a:prstDash val="dash"/>
            <a:tailEnd type="oval"/>
          </a:ln>
        </p:spPr>
      </p:cxnSp>
      <p:sp>
        <p:nvSpPr>
          <p:cNvPr id="7" name="AutoShape 7"/>
          <p:cNvSpPr/>
          <p:nvPr/>
        </p:nvSpPr>
        <p:spPr>
          <a:xfrm>
            <a:off x="4700376" y="1932315"/>
            <a:ext cx="2829596" cy="5315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 fontScale="70000" lnSpcReduction="20000"/>
          </a:bodyPr>
          <a:lstStyle/>
          <a:p>
            <a:pPr marL="0" algn="ctr"/>
            <a:r>
              <a:rPr lang="zh-CN" altLang="en-US" sz="1600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Pengembangan Materi Pembelajaran</a:t>
            </a:r>
          </a:p>
        </p:txBody>
      </p:sp>
      <p:sp>
        <p:nvSpPr>
          <p:cNvPr id="8" name="AutoShape 8"/>
          <p:cNvSpPr/>
          <p:nvPr/>
        </p:nvSpPr>
        <p:spPr>
          <a:xfrm>
            <a:off x="4700376" y="2528327"/>
            <a:ext cx="3321057" cy="121268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0" tIns="90000" rIns="0" bIns="0" anchor="t">
            <a:spAutoFit/>
          </a:bodyPr>
          <a:lstStyle/>
          <a:p>
            <a:pPr marL="0" algn="l">
              <a:lnSpc>
                <a:spcPct val="13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Ciptakan materi pembelajaran interaktif dan menarik yang memanfaatkan TIK; Gunakan multimedia, simulasi, dan sumber daya daring untuk meningkatkan pemahaman siswa.</a:t>
            </a:r>
          </a:p>
          <a:p>
            <a:pPr marL="0" algn="l">
              <a:lnSpc>
                <a:spcPct val="130000"/>
              </a:lnSpc>
            </a:pPr>
            <a:endParaRPr lang="en-US" sz="1400" b="0" i="0" u="none" baseline="0">
              <a:solidFill>
                <a:srgbClr val="2F2F2F"/>
              </a:solidFill>
              <a:latin typeface="+mn-ea"/>
              <a:ea typeface="+mn-ea"/>
            </a:endParaRPr>
          </a:p>
        </p:txBody>
      </p:sp>
      <p:cxnSp>
        <p:nvCxnSpPr>
          <p:cNvPr id="9" name="Connector 9"/>
          <p:cNvCxnSpPr/>
          <p:nvPr/>
        </p:nvCxnSpPr>
        <p:spPr>
          <a:xfrm flipV="1">
            <a:off x="8281148" y="1387302"/>
            <a:ext cx="0" cy="3350953"/>
          </a:xfrm>
          <a:prstGeom prst="straightConnector1">
            <a:avLst/>
          </a:prstGeom>
          <a:ln w="15875" cap="flat" cmpd="sng">
            <a:solidFill>
              <a:schemeClr val="accent1"/>
            </a:solidFill>
            <a:prstDash val="dash"/>
            <a:tailEnd type="oval"/>
          </a:ln>
        </p:spPr>
      </p:cxnSp>
      <p:sp>
        <p:nvSpPr>
          <p:cNvPr id="10" name="AutoShape 10"/>
          <p:cNvSpPr/>
          <p:nvPr/>
        </p:nvSpPr>
        <p:spPr>
          <a:xfrm>
            <a:off x="8475725" y="1055464"/>
            <a:ext cx="2829596" cy="5315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 fontScale="70000" lnSpcReduction="20000"/>
          </a:bodyPr>
          <a:lstStyle/>
          <a:p>
            <a:pPr marL="0" algn="ctr"/>
            <a:r>
              <a:rPr lang="zh-CN" altLang="en-US" sz="1600" b="1" i="0" u="none" baseline="0">
                <a:solidFill>
                  <a:schemeClr val="lt1"/>
                </a:solidFill>
                <a:latin typeface="微软雅黑"/>
                <a:ea typeface="微软雅黑"/>
              </a:rPr>
              <a:t>Pelatihan dan Pengembangan Profesional Guru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475724" y="1671785"/>
            <a:ext cx="3321057" cy="121268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0" tIns="90000" rIns="0" bIns="0" anchor="t">
            <a:spAutoFit/>
          </a:bodyPr>
          <a:lstStyle/>
          <a:p>
            <a:pPr marL="0" algn="l">
              <a:lnSpc>
                <a:spcPct val="13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Berikan pelatihan dan pengembangan profesional yang berkelanjutan kepada guru tentang penggunaan TIK dalam pembelajaran; Dukung guru dalam bereksperimen dengan metode dan alat baru.</a:t>
            </a:r>
          </a:p>
          <a:p>
            <a:pPr marL="0" algn="l">
              <a:lnSpc>
                <a:spcPct val="130000"/>
              </a:lnSpc>
            </a:pPr>
            <a:endParaRPr lang="en-US" sz="1400" b="0" i="0" u="none" baseline="0">
              <a:solidFill>
                <a:srgbClr val="2F2F2F"/>
              </a:solidFill>
              <a:latin typeface="+mn-ea"/>
              <a:ea typeface="+mn-ea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Pengembangan Rencana Integrasi TIK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Implementasi dan Evaluasi</a:t>
            </a:r>
          </a:p>
        </p:txBody>
      </p:sp>
      <p:pic>
        <p:nvPicPr>
          <p:cNvPr id="3" name="image16.png"/>
          <p:cNvPicPr>
            <a:picLocks noChangeAspect="1"/>
          </p:cNvPicPr>
          <p:nvPr/>
        </p:nvPicPr>
        <p:blipFill>
          <a:blip r:embed="rId2"/>
          <a:srcRect l="16275" r="16275"/>
          <a:stretch>
            <a:fillRect/>
          </a:stretch>
        </p:blipFill>
        <p:spPr>
          <a:xfrm>
            <a:off x="7250035" y="1502970"/>
            <a:ext cx="4447240" cy="4393935"/>
          </a:xfrm>
          <a:custGeom>
            <a:avLst/>
            <a:gdLst/>
            <a:ahLst/>
            <a:cxnLst/>
            <a:rect l="0" t="0" r="0" b="0"/>
            <a:pathLst>
              <a:path w="4787186" h="4729806">
                <a:moveTo>
                  <a:pt x="2393592" y="694350"/>
                </a:moveTo>
                <a:cubicBezTo>
                  <a:pt x="2622304" y="694350"/>
                  <a:pt x="2807712" y="879757"/>
                  <a:pt x="2807712" y="1108470"/>
                </a:cubicBezTo>
                <a:cubicBezTo>
                  <a:pt x="2807712" y="2177542"/>
                  <a:pt x="2807711" y="3246614"/>
                  <a:pt x="2807711" y="4315686"/>
                </a:cubicBezTo>
                <a:cubicBezTo>
                  <a:pt x="2807711" y="4544399"/>
                  <a:pt x="2622303" y="4729806"/>
                  <a:pt x="2393591" y="4729806"/>
                </a:cubicBezTo>
                <a:lnTo>
                  <a:pt x="2393592" y="4729805"/>
                </a:lnTo>
                <a:cubicBezTo>
                  <a:pt x="2164880" y="4729805"/>
                  <a:pt x="1979472" y="4544398"/>
                  <a:pt x="1979472" y="4315685"/>
                </a:cubicBezTo>
                <a:lnTo>
                  <a:pt x="1979472" y="1108470"/>
                </a:lnTo>
                <a:cubicBezTo>
                  <a:pt x="1979472" y="879757"/>
                  <a:pt x="2164880" y="694350"/>
                  <a:pt x="2393592" y="694350"/>
                </a:cubicBezTo>
                <a:close/>
                <a:moveTo>
                  <a:pt x="4373066" y="534838"/>
                </a:moveTo>
                <a:cubicBezTo>
                  <a:pt x="4601779" y="534838"/>
                  <a:pt x="4787186" y="720246"/>
                  <a:pt x="4787186" y="948957"/>
                </a:cubicBezTo>
                <a:cubicBezTo>
                  <a:pt x="4787186" y="2044615"/>
                  <a:pt x="4787185" y="3140272"/>
                  <a:pt x="4787185" y="4235930"/>
                </a:cubicBezTo>
                <a:cubicBezTo>
                  <a:pt x="4787185" y="4464642"/>
                  <a:pt x="4601777" y="4650050"/>
                  <a:pt x="4373065" y="4650050"/>
                </a:cubicBezTo>
                <a:lnTo>
                  <a:pt x="4373066" y="4650049"/>
                </a:lnTo>
                <a:cubicBezTo>
                  <a:pt x="4144354" y="4650049"/>
                  <a:pt x="3958946" y="4464641"/>
                  <a:pt x="3958946" y="4235929"/>
                </a:cubicBezTo>
                <a:lnTo>
                  <a:pt x="3958946" y="948957"/>
                </a:lnTo>
                <a:cubicBezTo>
                  <a:pt x="3958946" y="720246"/>
                  <a:pt x="4144354" y="534838"/>
                  <a:pt x="4373066" y="534838"/>
                </a:cubicBezTo>
                <a:close/>
                <a:moveTo>
                  <a:pt x="414120" y="534838"/>
                </a:moveTo>
                <a:cubicBezTo>
                  <a:pt x="642832" y="534838"/>
                  <a:pt x="828240" y="720246"/>
                  <a:pt x="828240" y="948957"/>
                </a:cubicBezTo>
                <a:cubicBezTo>
                  <a:pt x="828240" y="2044615"/>
                  <a:pt x="828239" y="3140272"/>
                  <a:pt x="828239" y="4235930"/>
                </a:cubicBezTo>
                <a:cubicBezTo>
                  <a:pt x="828239" y="4464642"/>
                  <a:pt x="642831" y="4650050"/>
                  <a:pt x="414119" y="4650050"/>
                </a:cubicBezTo>
                <a:lnTo>
                  <a:pt x="414120" y="4650049"/>
                </a:lnTo>
                <a:cubicBezTo>
                  <a:pt x="185408" y="4650049"/>
                  <a:pt x="0" y="4464641"/>
                  <a:pt x="0" y="4235929"/>
                </a:cubicBezTo>
                <a:lnTo>
                  <a:pt x="0" y="948957"/>
                </a:lnTo>
                <a:cubicBezTo>
                  <a:pt x="0" y="720246"/>
                  <a:pt x="185408" y="534838"/>
                  <a:pt x="414120" y="534838"/>
                </a:cubicBezTo>
                <a:close/>
                <a:moveTo>
                  <a:pt x="3383328" y="312349"/>
                </a:moveTo>
                <a:cubicBezTo>
                  <a:pt x="3612040" y="312349"/>
                  <a:pt x="3797448" y="497757"/>
                  <a:pt x="3797448" y="726469"/>
                </a:cubicBezTo>
                <a:cubicBezTo>
                  <a:pt x="3797448" y="1822127"/>
                  <a:pt x="3797447" y="2917784"/>
                  <a:pt x="3797447" y="4013442"/>
                </a:cubicBezTo>
                <a:cubicBezTo>
                  <a:pt x="3797447" y="4242155"/>
                  <a:pt x="3612039" y="4427562"/>
                  <a:pt x="3383327" y="4427562"/>
                </a:cubicBezTo>
                <a:lnTo>
                  <a:pt x="3383328" y="4427561"/>
                </a:lnTo>
                <a:cubicBezTo>
                  <a:pt x="3154616" y="4427561"/>
                  <a:pt x="2969208" y="4242154"/>
                  <a:pt x="2969208" y="4013441"/>
                </a:cubicBezTo>
                <a:lnTo>
                  <a:pt x="2969208" y="726469"/>
                </a:lnTo>
                <a:cubicBezTo>
                  <a:pt x="2969208" y="497757"/>
                  <a:pt x="3154616" y="312349"/>
                  <a:pt x="3383328" y="312349"/>
                </a:cubicBezTo>
                <a:close/>
                <a:moveTo>
                  <a:pt x="1403856" y="0"/>
                </a:moveTo>
                <a:cubicBezTo>
                  <a:pt x="1632568" y="0"/>
                  <a:pt x="1817976" y="185408"/>
                  <a:pt x="1817976" y="414120"/>
                </a:cubicBezTo>
                <a:cubicBezTo>
                  <a:pt x="1817976" y="1509778"/>
                  <a:pt x="1817975" y="2605435"/>
                  <a:pt x="1817975" y="3701093"/>
                </a:cubicBezTo>
                <a:cubicBezTo>
                  <a:pt x="1817975" y="3929805"/>
                  <a:pt x="1632567" y="4115213"/>
                  <a:pt x="1403855" y="4115213"/>
                </a:cubicBezTo>
                <a:lnTo>
                  <a:pt x="1403856" y="4115212"/>
                </a:lnTo>
                <a:cubicBezTo>
                  <a:pt x="1175144" y="4115212"/>
                  <a:pt x="989736" y="3929804"/>
                  <a:pt x="989736" y="3701092"/>
                </a:cubicBezTo>
                <a:lnTo>
                  <a:pt x="989736" y="414120"/>
                </a:lnTo>
                <a:cubicBezTo>
                  <a:pt x="989736" y="185408"/>
                  <a:pt x="1175144" y="0"/>
                  <a:pt x="1403856" y="0"/>
                </a:cubicBezTo>
                <a:close/>
              </a:path>
            </a:pathLst>
          </a:custGeom>
          <a:solidFill>
            <a:srgbClr val="2196F3">
              <a:lumMod val="40000"/>
              <a:lumOff val="60000"/>
            </a:srgbClr>
          </a:solidFill>
        </p:spPr>
      </p:pic>
      <p:cxnSp>
        <p:nvCxnSpPr>
          <p:cNvPr id="4" name="Connector 4"/>
          <p:cNvCxnSpPr/>
          <p:nvPr/>
        </p:nvCxnSpPr>
        <p:spPr>
          <a:xfrm>
            <a:off x="1194145" y="1762072"/>
            <a:ext cx="0" cy="447427"/>
          </a:xfrm>
          <a:prstGeom prst="line">
            <a:avLst/>
          </a:prstGeom>
          <a:noFill/>
          <a:ln w="6350" cap="flat">
            <a:solidFill>
              <a:schemeClr val="accent2"/>
            </a:solidFill>
            <a:prstDash val="solid"/>
          </a:ln>
        </p:spPr>
      </p:cxnSp>
      <p:sp>
        <p:nvSpPr>
          <p:cNvPr id="5" name="TextBox 5"/>
          <p:cNvSpPr txBox="1"/>
          <p:nvPr/>
        </p:nvSpPr>
        <p:spPr>
          <a:xfrm>
            <a:off x="392085" y="1631842"/>
            <a:ext cx="75533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0" i="0" u="none" baseline="0">
                <a:ln/>
                <a:solidFill>
                  <a:srgbClr val="8D60E0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>
            <a:off x="1194145" y="3451821"/>
            <a:ext cx="0" cy="447427"/>
          </a:xfrm>
          <a:prstGeom prst="line">
            <a:avLst/>
          </a:prstGeom>
          <a:noFill/>
          <a:ln w="6350" cap="flat">
            <a:solidFill>
              <a:schemeClr val="accent2"/>
            </a:solidFill>
            <a:prstDash val="solid"/>
          </a:ln>
        </p:spPr>
      </p:cxnSp>
      <p:sp>
        <p:nvSpPr>
          <p:cNvPr id="7" name="TextBox 7"/>
          <p:cNvSpPr txBox="1"/>
          <p:nvPr/>
        </p:nvSpPr>
        <p:spPr>
          <a:xfrm>
            <a:off x="392085" y="3321591"/>
            <a:ext cx="75533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0" i="0" u="none" baseline="0">
                <a:ln/>
                <a:solidFill>
                  <a:srgbClr val="8D60E0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392085" y="4901627"/>
            <a:ext cx="75533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0" i="0" u="none" baseline="0">
                <a:ln/>
                <a:solidFill>
                  <a:srgbClr val="8D60E0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>
            <a:off x="1194145" y="5031857"/>
            <a:ext cx="0" cy="447427"/>
          </a:xfrm>
          <a:prstGeom prst="line">
            <a:avLst/>
          </a:prstGeom>
          <a:noFill/>
          <a:ln w="6350" cap="flat">
            <a:solidFill>
              <a:schemeClr val="accent2"/>
            </a:solidFill>
            <a:prstDash val="solid"/>
          </a:ln>
        </p:spPr>
      </p:cxnSp>
      <p:sp>
        <p:nvSpPr>
          <p:cNvPr id="10" name="TextBox 10"/>
          <p:cNvSpPr txBox="1"/>
          <p:nvPr/>
        </p:nvSpPr>
        <p:spPr>
          <a:xfrm>
            <a:off x="1235174" y="1901591"/>
            <a:ext cx="5783143" cy="6251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Mulai dengan proyek percontohan kecil sebelum meluncurkan integrasi TIK secara luas; Evaluasi hasil proyek percontohan dan buat penyesuaian yang diperlukan.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235174" y="1531484"/>
            <a:ext cx="5783143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Penerapan Bertahap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5174" y="3586662"/>
            <a:ext cx="5783143" cy="6251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Pantau penggunaan TIK dalam pembelajaran secara teratur; Evaluasi efektivitas TIK dalam mencapai tujuan pembelajaran dan membuat penyesuaian berdasarkan data yang dikumpulkan.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235174" y="3216555"/>
            <a:ext cx="5783143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Pemantauan dan Evaluasi Berkelanjutan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5174" y="5271734"/>
            <a:ext cx="5783143" cy="6251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Kumpulkan umpan balik dari siswa dan guru tentang pengalaman mereka dengan integrasi TIK; Gunakan umpan balik ini untuk meningkatkan program dan menyesuaikan strategi.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235174" y="4901627"/>
            <a:ext cx="5783143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Umpan Balik dari Siswa dan Guru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4612756" y="3539435"/>
            <a:ext cx="6906144" cy="424732"/>
          </a:xfrm>
        </p:spPr>
        <p:txBody>
          <a:bodyPr vert="horz" lIns="91440" tIns="45720" rIns="91440" bIns="45720" anchor="t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2175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Tantangan dan Solusi dalam Integrasi TIK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11156" y="1975382"/>
            <a:ext cx="1441420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04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846572" y="1975382"/>
            <a:ext cx="498855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Keterbatasan Infrastruktur</a:t>
            </a:r>
          </a:p>
        </p:txBody>
      </p:sp>
      <p:sp>
        <p:nvSpPr>
          <p:cNvPr id="3" name="AutoShape 3"/>
          <p:cNvSpPr/>
          <p:nvPr/>
        </p:nvSpPr>
        <p:spPr>
          <a:xfrm>
            <a:off x="634577" y="2343347"/>
            <a:ext cx="3388864" cy="3748695"/>
          </a:xfrm>
          <a:prstGeom prst="roundRect">
            <a:avLst>
              <a:gd name="adj" fmla="val 3461"/>
            </a:avLst>
          </a:prstGeom>
          <a:solidFill>
            <a:srgbClr val="778495">
              <a:alpha val="15000"/>
            </a:srgbClr>
          </a:solidFill>
          <a:ln cap="rnd" cmpd="sng">
            <a:prstDash val="solid"/>
          </a:ln>
        </p:spPr>
        <p:txBody>
          <a:bodyPr rot="0"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 flipV="1">
            <a:off x="634577" y="2132013"/>
            <a:ext cx="3384720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9D9C0">
                  <a:lumMod val="60000"/>
                  <a:lumOff val="40000"/>
                </a:srgbClr>
              </a:gs>
              <a:gs pos="60000">
                <a:srgbClr val="79D9C0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2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34576" y="3543611"/>
            <a:ext cx="3382263" cy="868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0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Kesenjangan akses internet masih menjadi tantangan di banyak daerah; Sekolah perlu mencari solusi untuk menyediakan akses internet yang memadai bagi semua siswa.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634576" y="3001746"/>
            <a:ext cx="338226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Akses Internet yang Tidak Merata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34577" y="2415887"/>
            <a:ext cx="1999958" cy="525465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/>
          <a:p>
            <a:pPr marL="0" algn="l"/>
            <a:r>
              <a:rPr lang="zh-CN" altLang="en-US" sz="2800" b="1" i="0" u="none" baseline="0">
                <a:solidFill>
                  <a:schemeClr val="accent2"/>
                </a:solidFill>
                <a:latin typeface="Arial"/>
                <a:ea typeface="Arial"/>
              </a:rPr>
              <a:t>01</a:t>
            </a:r>
          </a:p>
        </p:txBody>
      </p:sp>
      <p:sp>
        <p:nvSpPr>
          <p:cNvPr id="8" name="AutoShape 8"/>
          <p:cNvSpPr/>
          <p:nvPr/>
        </p:nvSpPr>
        <p:spPr>
          <a:xfrm>
            <a:off x="4398267" y="1721832"/>
            <a:ext cx="3388864" cy="4426509"/>
          </a:xfrm>
          <a:prstGeom prst="roundRect">
            <a:avLst>
              <a:gd name="adj" fmla="val 3461"/>
            </a:avLst>
          </a:prstGeom>
          <a:solidFill>
            <a:srgbClr val="778495">
              <a:alpha val="15000"/>
            </a:srgbClr>
          </a:solidFill>
          <a:ln cap="rnd" cmpd="sng">
            <a:prstDash val="solid"/>
          </a:ln>
        </p:spPr>
        <p:txBody>
          <a:bodyPr rot="0"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4398266" y="1553543"/>
            <a:ext cx="3384717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C6595">
                  <a:lumMod val="60000"/>
                  <a:lumOff val="40000"/>
                </a:srgbClr>
              </a:gs>
              <a:gs pos="60000">
                <a:srgbClr val="7C6595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5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4398264" y="2387707"/>
            <a:ext cx="338226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Ketersediaan Perangkat Keras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4398265" y="2929572"/>
            <a:ext cx="3382263" cy="868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0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Tidak semua sekolah memiliki perangkat keras yang cukup untuk mendukung integrasi TIK; Pemerintah dan pihak swasta perlu berinvestasi dalam penyediaan perangkat keras.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98266" y="1784263"/>
            <a:ext cx="1999958" cy="525465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/>
          <a:p>
            <a:pPr marL="0" algn="l"/>
            <a:r>
              <a:rPr lang="zh-CN" altLang="en-US" sz="2800" b="1" i="0" u="none" baseline="0">
                <a:solidFill>
                  <a:schemeClr val="accent5"/>
                </a:solidFill>
                <a:latin typeface="Arial"/>
                <a:ea typeface="Arial"/>
              </a:rPr>
              <a:t>02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168559" y="1231537"/>
            <a:ext cx="3388864" cy="4961220"/>
          </a:xfrm>
          <a:prstGeom prst="roundRect">
            <a:avLst>
              <a:gd name="adj" fmla="val 3461"/>
            </a:avLst>
          </a:prstGeom>
          <a:solidFill>
            <a:srgbClr val="778495">
              <a:alpha val="15000"/>
            </a:srgbClr>
          </a:solidFill>
          <a:ln cap="rnd" cmpd="sng">
            <a:prstDash val="solid"/>
          </a:ln>
        </p:spPr>
        <p:txBody>
          <a:bodyPr rot="0"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8168559" y="1069207"/>
            <a:ext cx="3384720" cy="861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CB1FA">
                  <a:lumMod val="60000"/>
                  <a:lumOff val="40000"/>
                </a:srgbClr>
              </a:gs>
              <a:gs pos="60000">
                <a:srgbClr val="5CB1FA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3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8168558" y="2478351"/>
            <a:ext cx="3382264" cy="868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0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Perangkat keras TIK memerlukan pemeliharaan dan perbaikan yang teratur; Sekolah perlu mengalokasikan anggaran untuk pemeliharaan dan memiliki tenaga teknis yang terlatih.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168557" y="1916922"/>
            <a:ext cx="338226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Pemeliharaan dan Perbaikan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167888" y="1346493"/>
            <a:ext cx="1999958" cy="525465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/>
          <a:p>
            <a:pPr marL="0" algn="l"/>
            <a:r>
              <a:rPr lang="zh-CN" altLang="en-US" sz="2800" b="1" i="0" u="none" baseline="0">
                <a:solidFill>
                  <a:schemeClr val="accent3"/>
                </a:solidFill>
                <a:latin typeface="Arial"/>
                <a:ea typeface="Arial"/>
              </a:rPr>
              <a:t>0</a:t>
            </a:r>
            <a:r>
              <a:rPr lang="en-US" sz="2800" b="1" i="0" u="none" baseline="0">
                <a:solidFill>
                  <a:schemeClr val="accent3"/>
                </a:solidFill>
                <a:latin typeface="Arial"/>
                <a:ea typeface="Arial"/>
              </a:rPr>
              <a:t>3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Keterampilan dan Pelatihan Guru</a:t>
            </a:r>
          </a:p>
        </p:txBody>
      </p:sp>
      <p:cxnSp>
        <p:nvCxnSpPr>
          <p:cNvPr id="3" name="Connector 3"/>
          <p:cNvCxnSpPr/>
          <p:nvPr/>
        </p:nvCxnSpPr>
        <p:spPr>
          <a:xfrm flipH="1">
            <a:off x="3829821" y="3162883"/>
            <a:ext cx="942950" cy="2980234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</a:ln>
        </p:spPr>
      </p:cxnSp>
      <p:cxnSp>
        <p:nvCxnSpPr>
          <p:cNvPr id="4" name="Connector 4"/>
          <p:cNvCxnSpPr/>
          <p:nvPr/>
        </p:nvCxnSpPr>
        <p:spPr>
          <a:xfrm flipH="1">
            <a:off x="8038158" y="1305875"/>
            <a:ext cx="607244" cy="2387393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</a:ln>
        </p:spPr>
      </p:cxnSp>
      <p:sp>
        <p:nvSpPr>
          <p:cNvPr id="5" name="TextBox 5"/>
          <p:cNvSpPr txBox="1"/>
          <p:nvPr/>
        </p:nvSpPr>
        <p:spPr>
          <a:xfrm>
            <a:off x="566645" y="3914236"/>
            <a:ext cx="3472841" cy="35140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8D60E0"/>
                </a:solidFill>
                <a:latin typeface="微软雅黑"/>
                <a:ea typeface="微软雅黑"/>
              </a:rPr>
              <a:t>Kurangnya Keterampilan Digital Guru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566645" y="4429403"/>
            <a:ext cx="3472841" cy="119468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Banyak guru belum memiliki keterampilan digital yang memadai untuk mengintegrasikan TIK dalam pembelajaran; Pelatihan dan pengembangan profesional yang berkelanjutan diperlukan.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259928" y="3914236"/>
            <a:ext cx="3888619" cy="318924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8D60E0"/>
                </a:solidFill>
                <a:latin typeface="微软雅黑"/>
                <a:ea typeface="微软雅黑"/>
              </a:rPr>
              <a:t>Dukungan Teknis yang Terbatas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259928" y="4417529"/>
            <a:ext cx="3888619" cy="91401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Guru seringkali kesulitan mendapatkan dukungan teknis ketika mereka mengalami masalah dengan TIK; Sekolah perlu menyediakan dukungan teknis yang memadai bagi guru.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252169" y="1243781"/>
            <a:ext cx="3946838" cy="318924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8D60E0"/>
                </a:solidFill>
                <a:latin typeface="微软雅黑"/>
                <a:ea typeface="微软雅黑"/>
              </a:rPr>
              <a:t>Resistensi terhadap Perubahan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252169" y="1747322"/>
            <a:ext cx="3946838" cy="91401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Beberapa guru mungkin resisten terhadap perubahan dan enggan menggunakan TIK; Perlu ada pendekatan yang sensitif dan persuasif untuk mendorong guru berpartisipasi.</a:t>
            </a:r>
            <a:endParaRPr lang="en-US" sz="1100"/>
          </a:p>
        </p:txBody>
      </p:sp>
      <p:pic>
        <p:nvPicPr>
          <p:cNvPr id="11" name="image17.jpeg"/>
          <p:cNvPicPr>
            <a:picLocks noChangeAspect="1"/>
          </p:cNvPicPr>
          <p:nvPr/>
        </p:nvPicPr>
        <p:blipFill>
          <a:blip r:embed="rId2"/>
          <a:srcRect l="18138" r="18138"/>
          <a:stretch>
            <a:fillRect/>
          </a:stretch>
        </p:blipFill>
        <p:spPr>
          <a:xfrm>
            <a:off x="4172916" y="3695117"/>
            <a:ext cx="3009600" cy="2448000"/>
          </a:xfrm>
          <a:custGeom>
            <a:avLst/>
            <a:gdLst/>
            <a:ahLst/>
            <a:cxnLst/>
            <a:rect l="0" t="0" r="0" b="0"/>
            <a:pathLst>
              <a:path w="3023594" h="3163339">
                <a:moveTo>
                  <a:pt x="755899" y="0"/>
                </a:moveTo>
                <a:lnTo>
                  <a:pt x="3023594" y="0"/>
                </a:lnTo>
                <a:lnTo>
                  <a:pt x="2267696" y="3163339"/>
                </a:lnTo>
                <a:lnTo>
                  <a:pt x="0" y="3163339"/>
                </a:lnTo>
                <a:close/>
              </a:path>
            </a:pathLst>
          </a:custGeom>
          <a:solidFill>
            <a:srgbClr val="2196F3">
              <a:alpha val="60000"/>
            </a:srgbClr>
          </a:solidFill>
        </p:spPr>
      </p:pic>
      <p:pic>
        <p:nvPicPr>
          <p:cNvPr id="12" name="image18.jpeg"/>
          <p:cNvPicPr>
            <a:picLocks noChangeAspect="1"/>
          </p:cNvPicPr>
          <p:nvPr/>
        </p:nvPicPr>
        <p:blipFill>
          <a:blip r:embed="rId3"/>
          <a:srcRect l="18138" r="18138"/>
          <a:stretch>
            <a:fillRect/>
          </a:stretch>
        </p:blipFill>
        <p:spPr>
          <a:xfrm>
            <a:off x="8430936" y="1245268"/>
            <a:ext cx="3009049" cy="2448000"/>
          </a:xfrm>
          <a:custGeom>
            <a:avLst/>
            <a:gdLst/>
            <a:ahLst/>
            <a:cxnLst/>
            <a:rect l="0" t="0" r="0" b="0"/>
            <a:pathLst>
              <a:path w="3023594" h="3163339">
                <a:moveTo>
                  <a:pt x="755899" y="0"/>
                </a:moveTo>
                <a:lnTo>
                  <a:pt x="3023594" y="0"/>
                </a:lnTo>
                <a:lnTo>
                  <a:pt x="2267696" y="3163339"/>
                </a:lnTo>
                <a:lnTo>
                  <a:pt x="0" y="3163339"/>
                </a:lnTo>
                <a:close/>
              </a:path>
            </a:pathLst>
          </a:custGeom>
          <a:solidFill>
            <a:srgbClr val="2196F3">
              <a:alpha val="60000"/>
            </a:srgbClr>
          </a:solidFill>
        </p:spPr>
      </p:pic>
      <p:pic>
        <p:nvPicPr>
          <p:cNvPr id="13" name="image19.jpeg"/>
          <p:cNvPicPr>
            <a:picLocks noChangeAspect="1"/>
          </p:cNvPicPr>
          <p:nvPr/>
        </p:nvPicPr>
        <p:blipFill>
          <a:blip r:embed="rId4"/>
          <a:srcRect l="18155" r="18155"/>
          <a:stretch>
            <a:fillRect/>
          </a:stretch>
        </p:blipFill>
        <p:spPr>
          <a:xfrm>
            <a:off x="798542" y="1245268"/>
            <a:ext cx="3009049" cy="2448000"/>
          </a:xfrm>
          <a:custGeom>
            <a:avLst/>
            <a:gdLst/>
            <a:ahLst/>
            <a:cxnLst/>
            <a:rect l="0" t="0" r="0" b="0"/>
            <a:pathLst>
              <a:path w="3023594" h="3163339">
                <a:moveTo>
                  <a:pt x="755899" y="0"/>
                </a:moveTo>
                <a:lnTo>
                  <a:pt x="3023594" y="0"/>
                </a:lnTo>
                <a:lnTo>
                  <a:pt x="2267696" y="3163339"/>
                </a:lnTo>
                <a:lnTo>
                  <a:pt x="0" y="3163339"/>
                </a:lnTo>
                <a:close/>
              </a:path>
            </a:pathLst>
          </a:custGeom>
          <a:solidFill>
            <a:srgbClr val="2196F3">
              <a:alpha val="60000"/>
            </a:s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Isu-Isu Lainnya</a:t>
            </a:r>
          </a:p>
        </p:txBody>
      </p:sp>
      <p:sp>
        <p:nvSpPr>
          <p:cNvPr id="3" name="AutoShape 3"/>
          <p:cNvSpPr/>
          <p:nvPr/>
        </p:nvSpPr>
        <p:spPr>
          <a:xfrm>
            <a:off x="666750" y="2248021"/>
            <a:ext cx="3468030" cy="3468030"/>
          </a:xfrm>
          <a:prstGeom prst="roundRect">
            <a:avLst>
              <a:gd name="adj" fmla="val 50000"/>
            </a:avLst>
          </a:prstGeom>
          <a:solidFill>
            <a:srgbClr val="2F2F2F">
              <a:alpha val="15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2356934" y="1321229"/>
            <a:ext cx="2211658" cy="2211658"/>
          </a:xfrm>
          <a:prstGeom prst="donut">
            <a:avLst>
              <a:gd name="adj" fmla="val 19662"/>
            </a:avLst>
          </a:prstGeom>
          <a:solidFill>
            <a:schemeClr val="accent1">
              <a:alpha val="50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4673640" y="3019849"/>
            <a:ext cx="7251926" cy="1632048"/>
          </a:xfrm>
          <a:prstGeom prst="roundRect">
            <a:avLst>
              <a:gd name="adj" fmla="val 10000"/>
            </a:avLst>
          </a:prstGeom>
          <a:solidFill>
            <a:srgbClr val="778495">
              <a:alpha val="15000"/>
            </a:srgb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5472968" y="3196224"/>
            <a:ext cx="6163671" cy="464331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108000" tIns="108000" rIns="108000" bIns="10800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Keamanan dan Privasi</a:t>
            </a:r>
          </a:p>
        </p:txBody>
      </p:sp>
      <p:sp>
        <p:nvSpPr>
          <p:cNvPr id="7" name="AutoShape 7"/>
          <p:cNvSpPr/>
          <p:nvPr/>
        </p:nvSpPr>
        <p:spPr>
          <a:xfrm>
            <a:off x="5472968" y="3621257"/>
            <a:ext cx="6163671" cy="103064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108000" tIns="108000" rIns="108000" bIns="108000" anchor="t">
            <a:spAutoFit/>
          </a:bodyPr>
          <a:lstStyle/>
          <a:p>
            <a:pPr marL="0" algn="l">
              <a:lnSpc>
                <a:spcPct val="130000"/>
              </a:lnSpc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Keamanan data dan privasi siswa menjadi perhatian penting dalam penggunaan TIK; Sekolah perlu menerapkan kebijakan dan prosedur yang melindungi data siswa.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9639" y="3393886"/>
            <a:ext cx="577333" cy="540000"/>
          </a:xfrm>
          <a:prstGeom prst="ellipse">
            <a:avLst/>
          </a:prstGeom>
          <a:solidFill>
            <a:srgbClr val="FFFFFF"/>
          </a:solidFill>
        </p:spPr>
        <p:txBody>
          <a:bodyPr vert="horz" wrap="none" lIns="72000" tIns="108000" rIns="108000" bIns="108000" rtlCol="0" anchor="ctr">
            <a:noAutofit/>
          </a:bodyPr>
          <a:lstStyle/>
          <a:p>
            <a:pPr marL="0" algn="l">
              <a:defRPr/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673640" y="1034380"/>
            <a:ext cx="7251926" cy="1712137"/>
          </a:xfrm>
          <a:prstGeom prst="roundRect">
            <a:avLst>
              <a:gd name="adj" fmla="val 10000"/>
            </a:avLst>
          </a:prstGeom>
          <a:solidFill>
            <a:srgbClr val="778495">
              <a:alpha val="15000"/>
            </a:srgb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5472968" y="1210755"/>
            <a:ext cx="6163671" cy="464331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108000" tIns="108000" rIns="108000" bIns="10800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Biaya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466972" y="1495049"/>
            <a:ext cx="6163671" cy="103064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108000" tIns="108000" rIns="108000" bIns="108000" anchor="t">
            <a:spAutoFit/>
          </a:bodyPr>
          <a:lstStyle/>
          <a:p>
            <a:pPr marL="0" algn="l">
              <a:lnSpc>
                <a:spcPct val="130000"/>
              </a:lnSpc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Integrasi TIK dapat memerlukan investasi yang signifikan dalam perangkat keras, perangkat lunak, dan pelatihan; Sekolah perlu merencanakan anggaran dengan cermat dan mencari sumber pendanaan alternatif.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89639" y="1408417"/>
            <a:ext cx="577333" cy="540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txBody>
          <a:bodyPr vert="horz" wrap="none" lIns="72000" tIns="108000" rIns="108000" bIns="108000" rtlCol="0" anchor="ctr">
            <a:noAutofit/>
          </a:bodyPr>
          <a:lstStyle/>
          <a:p>
            <a:pPr marL="0" algn="l">
              <a:defRPr/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73640" y="4925229"/>
            <a:ext cx="7251926" cy="1632047"/>
          </a:xfrm>
          <a:prstGeom prst="roundRect">
            <a:avLst>
              <a:gd name="adj" fmla="val 10000"/>
            </a:avLst>
          </a:prstGeom>
          <a:solidFill>
            <a:srgbClr val="778495">
              <a:alpha val="15000"/>
            </a:srgb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5472968" y="5101604"/>
            <a:ext cx="6163671" cy="464331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108000" tIns="108000" rIns="108000" bIns="10800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Kesenjangan Digital</a:t>
            </a:r>
          </a:p>
        </p:txBody>
      </p:sp>
      <p:sp>
        <p:nvSpPr>
          <p:cNvPr id="15" name="AutoShape 15"/>
          <p:cNvSpPr/>
          <p:nvPr/>
        </p:nvSpPr>
        <p:spPr>
          <a:xfrm>
            <a:off x="5472968" y="5526636"/>
            <a:ext cx="6163671" cy="103064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108000" tIns="108000" rIns="108000" bIns="108000" anchor="t">
            <a:spAutoFit/>
          </a:bodyPr>
          <a:lstStyle/>
          <a:p>
            <a:pPr marL="0" algn="l">
              <a:lnSpc>
                <a:spcPct val="130000"/>
              </a:lnSpc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Integrasi TIK dapat memperlebar kesenjangan digital jika tidak dilakukan dengan hati-hati; Sekolah perlu memastikan bahwa semua siswa memiliki akses yang sama ke TIK dan sumber daya digital.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89639" y="5299266"/>
            <a:ext cx="577333" cy="540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txBody>
          <a:bodyPr vert="horz" wrap="none" lIns="72000" tIns="108000" rIns="108000" bIns="108000" rtlCol="0" anchor="ctr">
            <a:noAutofit/>
          </a:bodyPr>
          <a:lstStyle/>
          <a:p>
            <a:pPr marL="0" algn="l">
              <a:defRPr/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4612756" y="3539435"/>
            <a:ext cx="6906144" cy="424732"/>
          </a:xfrm>
        </p:spPr>
        <p:txBody>
          <a:bodyPr vert="horz" lIns="91440" tIns="45720" rIns="91440" bIns="45720" anchor="t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2175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Studi Kasus: Contoh Sukses Integrasi TIK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11156" y="1975382"/>
            <a:ext cx="1441420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05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846572" y="1975382"/>
            <a:ext cx="498855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03419" y="1377538"/>
            <a:ext cx="5529402" cy="4785756"/>
          </a:xfrm>
          <a:prstGeom prst="roundRect">
            <a:avLst>
              <a:gd name="adj" fmla="val 5386"/>
            </a:avLst>
          </a:prstGeom>
          <a:solidFill>
            <a:schemeClr val="accent4">
              <a:alpha val="10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095976" y="2088883"/>
            <a:ext cx="4365319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Aplikasi Game Edukasi untuk Meningkatkan Kemampuan Matematika</a:t>
            </a:r>
          </a:p>
        </p:txBody>
      </p:sp>
      <p:sp>
        <p:nvSpPr>
          <p:cNvPr id="4" name="AutoShape 4"/>
          <p:cNvSpPr/>
          <p:nvPr/>
        </p:nvSpPr>
        <p:spPr>
          <a:xfrm>
            <a:off x="7095977" y="2538560"/>
            <a:ext cx="4365319" cy="102374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Sekolah menggunakan aplikasi game edukasi untuk membantu siswa memahami konsep matematika; Siswa lebih termotivasi untuk belajar matematika dan meningkatkan nilai mereka.</a:t>
            </a:r>
          </a:p>
        </p:txBody>
      </p:sp>
      <p:sp>
        <p:nvSpPr>
          <p:cNvPr id="5" name="AutoShape 5"/>
          <p:cNvSpPr/>
          <p:nvPr/>
        </p:nvSpPr>
        <p:spPr>
          <a:xfrm>
            <a:off x="486888" y="1377538"/>
            <a:ext cx="5529402" cy="4785756"/>
          </a:xfrm>
          <a:prstGeom prst="roundRect">
            <a:avLst>
              <a:gd name="adj" fmla="val 5386"/>
            </a:avLst>
          </a:prstGeom>
          <a:solidFill>
            <a:schemeClr val="accent1">
              <a:alpha val="10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58414" y="2088883"/>
            <a:ext cx="4365319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Penggunaan Tablet dalam Pembelajaran Membaca dan Menulis</a:t>
            </a:r>
          </a:p>
        </p:txBody>
      </p:sp>
      <p:sp>
        <p:nvSpPr>
          <p:cNvPr id="7" name="AutoShape 7"/>
          <p:cNvSpPr/>
          <p:nvPr/>
        </p:nvSpPr>
        <p:spPr>
          <a:xfrm>
            <a:off x="758415" y="2538560"/>
            <a:ext cx="4365319" cy="1346907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Di sebuah sekolah dasar, siswa menggunakan tablet untuk membaca buku elektronik dan menulis cerita interaktif; Hasilnya, minat membaca dan menulis siswa meningkat secara signifikan.</a:t>
            </a:r>
          </a:p>
        </p:txBody>
      </p:sp>
      <p:sp>
        <p:nvSpPr>
          <p:cNvPr id="8" name="AutoShape 8"/>
          <p:cNvSpPr/>
          <p:nvPr/>
        </p:nvSpPr>
        <p:spPr>
          <a:xfrm>
            <a:off x="5364058" y="2812172"/>
            <a:ext cx="1529080" cy="1529080"/>
          </a:xfrm>
          <a:prstGeom prst="ellipse">
            <a:avLst/>
          </a:prstGeom>
          <a:solidFill>
            <a:schemeClr val="accent1"/>
          </a:solidFill>
          <a:ln w="127000" cap="flat" cmpd="sng">
            <a:solidFill>
              <a:srgbClr val="FFFFFF"/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Contoh di Sekolah Dasar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4612756" y="3539435"/>
            <a:ext cx="6906144" cy="424732"/>
          </a:xfrm>
        </p:spPr>
        <p:txBody>
          <a:bodyPr vert="horz" lIns="91440" tIns="45720" rIns="91440" bIns="45720" anchor="t">
            <a:normAutofit fontScale="9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2175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Pendahuluan: Mengapa TIK Penting dalam Pendidikan?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11156" y="1975382"/>
            <a:ext cx="1441420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846572" y="1975382"/>
            <a:ext cx="498855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3407" y="1151906"/>
            <a:ext cx="5868006" cy="4984654"/>
          </a:xfrm>
          <a:prstGeom prst="roundRect">
            <a:avLst>
              <a:gd name="adj" fmla="val 8000"/>
            </a:avLst>
          </a:prstGeom>
          <a:solidFill>
            <a:schemeClr val="accent1">
              <a:alpha val="15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245868" y="3768251"/>
            <a:ext cx="2721277" cy="2157186"/>
          </a:xfrm>
          <a:prstGeom prst="roundRect">
            <a:avLst>
              <a:gd name="adj" fmla="val 8000"/>
            </a:avLst>
          </a:prstGeom>
          <a:blipFill>
            <a:blip r:embed="rId2">
              <a:duotone>
                <a:schemeClr val="accent4">
                  <a:satMod val="135000"/>
                  <a:shade val="45000"/>
                </a:schemeClr>
                <a:prstClr val="white"/>
              </a:duotone>
            </a:blip>
            <a:stretch>
              <a:fillRect l="-9515" r="-9427"/>
            </a:stretch>
          </a:blip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87669" y="3656404"/>
            <a:ext cx="389144" cy="371049"/>
          </a:xfrm>
          <a:prstGeom prst="ellipse">
            <a:avLst/>
          </a:prstGeom>
          <a:solidFill>
            <a:schemeClr val="accent2"/>
          </a:solidFill>
          <a:ln cap="rnd" cmpd="sng">
            <a:prstDash val="solid"/>
          </a:ln>
        </p:spPr>
        <p:txBody>
          <a:bodyPr rot="0"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4767175" y="3768251"/>
            <a:ext cx="2721277" cy="2157186"/>
          </a:xfrm>
          <a:prstGeom prst="roundRect">
            <a:avLst>
              <a:gd name="adj" fmla="val 8000"/>
            </a:avLst>
          </a:prstGeom>
          <a:blipFill>
            <a:blip r:embed="rId3">
              <a:duotone>
                <a:schemeClr val="accent4">
                  <a:satMod val="135000"/>
                  <a:shade val="45000"/>
                </a:schemeClr>
                <a:prstClr val="white"/>
              </a:duotone>
            </a:blip>
            <a:stretch>
              <a:fillRect l="-9410" r="-9322"/>
            </a:stretch>
          </a:blip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8288482" y="3768251"/>
            <a:ext cx="2721277" cy="2157186"/>
          </a:xfrm>
          <a:prstGeom prst="roundRect">
            <a:avLst>
              <a:gd name="adj" fmla="val 8000"/>
            </a:avLst>
          </a:prstGeom>
          <a:blipFill>
            <a:blip r:embed="rId4">
              <a:duotone>
                <a:schemeClr val="accent4">
                  <a:satMod val="135000"/>
                  <a:shade val="45000"/>
                </a:schemeClr>
                <a:prstClr val="white"/>
              </a:duotone>
            </a:blip>
            <a:stretch>
              <a:fillRect l="-9662" r="-9571"/>
            </a:stretch>
          </a:blip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666750" y="71864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Contoh di Sekolah Menengah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7669" y="1928519"/>
            <a:ext cx="5168426" cy="1062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Siswa menggunakan platform pembelajaran daring untuk berkolaborasi dalam proyek penelitian; Mereka dapat berbagi ide, memberikan umpan balik, dan mengoordinasikan tugas secara efektif.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987669" y="1478613"/>
            <a:ext cx="5168426" cy="35140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Platform Pembelajaran Daring untuk Kolaborasi Proyek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6855676" y="1917720"/>
            <a:ext cx="4593706" cy="102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Guru menggunakan video untuk menjelaskan konsep sains yang kompleks; Video membantu siswa memahami materi dengan lebih baik dan meningkatkan minat mereka pada sains.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855676" y="1467814"/>
            <a:ext cx="4593706" cy="35140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Penggunaan Video dalam Pembelajaran Sains</a:t>
            </a:r>
            <a:endParaRPr lang="en-US" sz="11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Contoh di Perguruan Tinggi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436914"/>
            <a:ext cx="12192000" cy="4697185"/>
          </a:xfrm>
          <a:prstGeom prst="roundRect">
            <a:avLst>
              <a:gd name="adj" fmla="val 8000"/>
            </a:avLst>
          </a:prstGeom>
          <a:solidFill>
            <a:schemeClr val="accent1">
              <a:alpha val="5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838761" y="2072529"/>
            <a:ext cx="479014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Kuliah Daring dengan Fitur Interaktif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38761" y="2559826"/>
            <a:ext cx="4790143" cy="102374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Perguruan tinggi menawarkan kuliah daring dengan fitur interaktif seperti forum diskusi dan kuis; Siswa dapat belajar dari jarak jauh dan berinteraksi dengan dosen dan teman sekelas.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77706" y="2072529"/>
            <a:ext cx="479014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Penggunaan Simulasi dalam Pelatihan Profesional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177706" y="2559826"/>
            <a:ext cx="4790143" cy="102374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Mahasiswa menggunakan simulasi untuk berlatih keterampilan profesional di lingkungan yang aman; Simulasi membantu mereka mengembangkan kepercayaan diri dan mempersiapkan diri untuk dunia kerja.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4612756" y="3539435"/>
            <a:ext cx="6906144" cy="424732"/>
          </a:xfrm>
        </p:spPr>
        <p:txBody>
          <a:bodyPr vert="horz" lIns="91440" tIns="45720" rIns="91440" bIns="45720" anchor="t">
            <a:normAutofit fontScale="9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2605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Kesimpulan dan Rekomendasi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11156" y="1975382"/>
            <a:ext cx="1441420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06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846572" y="1975382"/>
            <a:ext cx="498855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Rangkuman Manfaat Integrasi TIK</a:t>
            </a:r>
          </a:p>
        </p:txBody>
      </p:sp>
      <p:cxnSp>
        <p:nvCxnSpPr>
          <p:cNvPr id="3" name="Connector 3"/>
          <p:cNvCxnSpPr/>
          <p:nvPr/>
        </p:nvCxnSpPr>
        <p:spPr>
          <a:xfrm>
            <a:off x="915689" y="1185083"/>
            <a:ext cx="42352" cy="4627526"/>
          </a:xfrm>
          <a:prstGeom prst="line">
            <a:avLst/>
          </a:prstGeom>
          <a:ln w="6350" cap="flat" cmpd="sng">
            <a:solidFill>
              <a:srgbClr val="2F2F2F"/>
            </a:solidFill>
            <a:prstDash val="solid"/>
          </a:ln>
        </p:spPr>
      </p:cxnSp>
      <p:sp>
        <p:nvSpPr>
          <p:cNvPr id="4" name="AutoShape 4"/>
          <p:cNvSpPr/>
          <p:nvPr/>
        </p:nvSpPr>
        <p:spPr>
          <a:xfrm>
            <a:off x="8994189" y="1244138"/>
            <a:ext cx="2470692" cy="1061814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/>
            <a:stretch>
              <a:fillRect t="-27952" b="-27292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27119" y="1249267"/>
            <a:ext cx="376146" cy="36420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r>
              <a:rPr lang="en-US" sz="1200" b="1" i="0" u="none" baseline="0">
                <a:solidFill>
                  <a:schemeClr val="lt1"/>
                </a:solidFill>
                <a:latin typeface="Arial"/>
                <a:ea typeface="Arial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1834" y="1244138"/>
            <a:ext cx="725167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Peningkatan Kualitas Pendidikan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291834" y="1601595"/>
            <a:ext cx="7251674" cy="720980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Integrasi TIK dapat meningkatkan kualitas pendidikan dengan membuat pembelajaran lebih interaktif, relevan, dan personal; TIK membantu siswa mengembangkan keterampilan yang diperlukan untuk sukses di era digital.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94189" y="3067731"/>
            <a:ext cx="2470692" cy="1061814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3"/>
            <a:stretch>
              <a:fillRect t="-126003" b="-123026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727119" y="3072860"/>
            <a:ext cx="376146" cy="36420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r>
              <a:rPr lang="en-US" sz="1200" b="1" i="0" u="none" baseline="0">
                <a:solidFill>
                  <a:schemeClr val="lt1"/>
                </a:solidFill>
                <a:latin typeface="Arial"/>
                <a:ea typeface="Arial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1834" y="3067731"/>
            <a:ext cx="725167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Efisiensi dan Efektivitas Pembelajaran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291834" y="3437063"/>
            <a:ext cx="7251674" cy="720980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TIK dapat meningkatkan efisiensi dan efektivitas pembelajaran dengan membantu guru mengelola kelas, memberikan tugas, dan mengukur kemajuan siswa; TIK membebaskan waktu guru untuk fokus pada instruksi individual.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994189" y="4891324"/>
            <a:ext cx="2470692" cy="1061814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4"/>
            <a:stretch>
              <a:fillRect t="-126003" b="-123026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727119" y="4900264"/>
            <a:ext cx="376146" cy="36420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r>
              <a:rPr lang="en-US" sz="1200" b="1" i="0" u="none" baseline="0">
                <a:solidFill>
                  <a:schemeClr val="lt1"/>
                </a:solidFill>
                <a:latin typeface="Arial"/>
                <a:ea typeface="Arial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1834" y="4895135"/>
            <a:ext cx="725167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ln/>
                <a:solidFill>
                  <a:srgbClr val="2F2F2F"/>
                </a:solidFill>
                <a:latin typeface="微软雅黑"/>
                <a:ea typeface="微软雅黑"/>
              </a:rPr>
              <a:t>Akses yang Lebih Luas ke Pendidikan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291834" y="5264467"/>
            <a:ext cx="7251674" cy="1034670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TIK dapat memperluas akses ke pendidikan bagi semua, terutama bagi siswa yang tinggal di daerah terpencil atau memiliki keterbatasan fisik; Platform pembelajaran daring dan sumber daya digital memberikan fleksibilitas dan kesempatan belajar yang lebih besar.</a:t>
            </a:r>
            <a:endParaRPr lang="en-US" sz="110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Rekomendasi untuk Implementasi yang Sukses</a:t>
            </a:r>
          </a:p>
        </p:txBody>
      </p:sp>
      <p:cxnSp>
        <p:nvCxnSpPr>
          <p:cNvPr id="3" name="Connector 3"/>
          <p:cNvCxnSpPr/>
          <p:nvPr/>
        </p:nvCxnSpPr>
        <p:spPr>
          <a:xfrm flipH="1">
            <a:off x="3829821" y="3162883"/>
            <a:ext cx="942950" cy="2980234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</a:ln>
        </p:spPr>
      </p:cxnSp>
      <p:cxnSp>
        <p:nvCxnSpPr>
          <p:cNvPr id="4" name="Connector 4"/>
          <p:cNvCxnSpPr/>
          <p:nvPr/>
        </p:nvCxnSpPr>
        <p:spPr>
          <a:xfrm flipH="1">
            <a:off x="8038158" y="1305875"/>
            <a:ext cx="607244" cy="2387393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</a:ln>
        </p:spPr>
      </p:cxnSp>
      <p:sp>
        <p:nvSpPr>
          <p:cNvPr id="5" name="TextBox 5"/>
          <p:cNvSpPr txBox="1"/>
          <p:nvPr/>
        </p:nvSpPr>
        <p:spPr>
          <a:xfrm>
            <a:off x="566645" y="3914236"/>
            <a:ext cx="3472841" cy="318924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8D60E0"/>
                </a:solidFill>
                <a:latin typeface="微软雅黑"/>
                <a:ea typeface="微软雅黑"/>
              </a:rPr>
              <a:t>Perencanaan yang Matang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566645" y="4429403"/>
            <a:ext cx="3472841" cy="119468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Sekolah perlu merencanakan integrasi TIK dengan matang, mempertimbangkan kebutuhan siswa, sumber daya yang tersedia, dan tujuan pembelajaran; Rencana integrasi TIK harus realistis dan terukur.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259928" y="3914236"/>
            <a:ext cx="3888619" cy="35140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8D60E0"/>
                </a:solidFill>
                <a:latin typeface="微软雅黑"/>
                <a:ea typeface="微软雅黑"/>
              </a:rPr>
              <a:t>Evaluasi dan Penyesuaian Berkelanjutan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259928" y="4417529"/>
            <a:ext cx="3888619" cy="91401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Sekolah perlu mengevaluasi integrasi TIK secara teratur dan membuat penyesuaian berdasarkan data yang dikumpulkan; Evaluasi harus melibatkan siswa, guru, dan orang tua.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252169" y="1243781"/>
            <a:ext cx="3946838" cy="318924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8D60E0"/>
                </a:solidFill>
                <a:latin typeface="微软雅黑"/>
                <a:ea typeface="微软雅黑"/>
              </a:rPr>
              <a:t>Pelatihan dan Dukungan Guru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252169" y="1747322"/>
            <a:ext cx="3946838" cy="1194680"/>
          </a:xfrm>
          <a:prstGeom prst="rect">
            <a:avLst/>
          </a:prstGeom>
        </p:spPr>
        <p:txBody>
          <a:bodyPr vert="horz" wrap="square" lIns="0" tIns="36000" rIns="0" bIns="3600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Guru perlu mendapatkan pelatihan dan dukungan yang memadai untuk menggunakan TIK secara efektif dalam pembelajaran; Sekolah perlu menyediakan pelatihan yang berkelanjutan dan dukungan teknis yang memadai.</a:t>
            </a:r>
            <a:endParaRPr lang="en-US" sz="1100"/>
          </a:p>
        </p:txBody>
      </p:sp>
      <p:pic>
        <p:nvPicPr>
          <p:cNvPr id="11" name="image17.jpeg"/>
          <p:cNvPicPr>
            <a:picLocks noChangeAspect="1"/>
          </p:cNvPicPr>
          <p:nvPr/>
        </p:nvPicPr>
        <p:blipFill>
          <a:blip r:embed="rId2"/>
          <a:srcRect l="18138" r="18138"/>
          <a:stretch>
            <a:fillRect/>
          </a:stretch>
        </p:blipFill>
        <p:spPr>
          <a:xfrm>
            <a:off x="4172916" y="3695117"/>
            <a:ext cx="3009600" cy="2448000"/>
          </a:xfrm>
          <a:custGeom>
            <a:avLst/>
            <a:gdLst/>
            <a:ahLst/>
            <a:cxnLst/>
            <a:rect l="0" t="0" r="0" b="0"/>
            <a:pathLst>
              <a:path w="3023594" h="3163339">
                <a:moveTo>
                  <a:pt x="755899" y="0"/>
                </a:moveTo>
                <a:lnTo>
                  <a:pt x="3023594" y="0"/>
                </a:lnTo>
                <a:lnTo>
                  <a:pt x="2267696" y="3163339"/>
                </a:lnTo>
                <a:lnTo>
                  <a:pt x="0" y="3163339"/>
                </a:lnTo>
                <a:close/>
              </a:path>
            </a:pathLst>
          </a:custGeom>
          <a:solidFill>
            <a:srgbClr val="2196F3">
              <a:alpha val="60000"/>
            </a:srgbClr>
          </a:solidFill>
        </p:spPr>
      </p:pic>
      <p:pic>
        <p:nvPicPr>
          <p:cNvPr id="12" name="image18.jpeg"/>
          <p:cNvPicPr>
            <a:picLocks noChangeAspect="1"/>
          </p:cNvPicPr>
          <p:nvPr/>
        </p:nvPicPr>
        <p:blipFill>
          <a:blip r:embed="rId3"/>
          <a:srcRect l="18138" r="18138"/>
          <a:stretch>
            <a:fillRect/>
          </a:stretch>
        </p:blipFill>
        <p:spPr>
          <a:xfrm>
            <a:off x="8430936" y="1245268"/>
            <a:ext cx="3009049" cy="2448000"/>
          </a:xfrm>
          <a:custGeom>
            <a:avLst/>
            <a:gdLst/>
            <a:ahLst/>
            <a:cxnLst/>
            <a:rect l="0" t="0" r="0" b="0"/>
            <a:pathLst>
              <a:path w="3023594" h="3163339">
                <a:moveTo>
                  <a:pt x="755899" y="0"/>
                </a:moveTo>
                <a:lnTo>
                  <a:pt x="3023594" y="0"/>
                </a:lnTo>
                <a:lnTo>
                  <a:pt x="2267696" y="3163339"/>
                </a:lnTo>
                <a:lnTo>
                  <a:pt x="0" y="3163339"/>
                </a:lnTo>
                <a:close/>
              </a:path>
            </a:pathLst>
          </a:custGeom>
          <a:solidFill>
            <a:srgbClr val="2196F3">
              <a:alpha val="60000"/>
            </a:srgbClr>
          </a:solidFill>
        </p:spPr>
      </p:pic>
      <p:pic>
        <p:nvPicPr>
          <p:cNvPr id="13" name="image19.jpeg"/>
          <p:cNvPicPr>
            <a:picLocks noChangeAspect="1"/>
          </p:cNvPicPr>
          <p:nvPr/>
        </p:nvPicPr>
        <p:blipFill>
          <a:blip r:embed="rId4"/>
          <a:srcRect l="18155" r="18155"/>
          <a:stretch>
            <a:fillRect/>
          </a:stretch>
        </p:blipFill>
        <p:spPr>
          <a:xfrm>
            <a:off x="798542" y="1245268"/>
            <a:ext cx="3009049" cy="2448000"/>
          </a:xfrm>
          <a:custGeom>
            <a:avLst/>
            <a:gdLst/>
            <a:ahLst/>
            <a:cxnLst/>
            <a:rect l="0" t="0" r="0" b="0"/>
            <a:pathLst>
              <a:path w="3023594" h="3163339">
                <a:moveTo>
                  <a:pt x="755899" y="0"/>
                </a:moveTo>
                <a:lnTo>
                  <a:pt x="3023594" y="0"/>
                </a:lnTo>
                <a:lnTo>
                  <a:pt x="2267696" y="3163339"/>
                </a:lnTo>
                <a:lnTo>
                  <a:pt x="0" y="3163339"/>
                </a:lnTo>
                <a:close/>
              </a:path>
            </a:pathLst>
          </a:custGeom>
          <a:solidFill>
            <a:srgbClr val="2196F3">
              <a:alpha val="60000"/>
            </a:srgbClr>
          </a:solidFill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Ajakan untuk Bertindak</a:t>
            </a:r>
          </a:p>
        </p:txBody>
      </p:sp>
      <p:grpSp>
        <p:nvGrpSpPr>
          <p:cNvPr id="3" name="Group 3"/>
          <p:cNvGrpSpPr/>
          <p:nvPr/>
        </p:nvGrpSpPr>
        <p:grpSpPr>
          <a:xfrm rot="21314955">
            <a:off x="-1226457" y="2877149"/>
            <a:ext cx="14644914" cy="2027172"/>
            <a:chOff x="-1357086" y="2808513"/>
            <a:chExt cx="14644914" cy="2027172"/>
          </a:xfrm>
        </p:grpSpPr>
        <p:sp>
          <p:nvSpPr>
            <p:cNvPr id="4" name="Freeform 4"/>
            <p:cNvSpPr/>
            <p:nvPr/>
          </p:nvSpPr>
          <p:spPr>
            <a:xfrm>
              <a:off x="-1357086" y="2866571"/>
              <a:ext cx="14383657" cy="1771492"/>
            </a:xfrm>
            <a:custGeom>
              <a:avLst/>
              <a:gdLst/>
              <a:ahLst/>
              <a:cxnLst/>
              <a:rect l="l" t="t" r="r" b="b"/>
              <a:pathLst>
                <a:path w="14383657" h="2111829">
                  <a:moveTo>
                    <a:pt x="0" y="2111829"/>
                  </a:moveTo>
                  <a:cubicBezTo>
                    <a:pt x="620485" y="1631648"/>
                    <a:pt x="1240971" y="1151467"/>
                    <a:pt x="1814285" y="1117600"/>
                  </a:cubicBezTo>
                  <a:cubicBezTo>
                    <a:pt x="2387599" y="1083733"/>
                    <a:pt x="2737152" y="1978781"/>
                    <a:pt x="3439885" y="1908629"/>
                  </a:cubicBezTo>
                  <a:cubicBezTo>
                    <a:pt x="4142618" y="1838477"/>
                    <a:pt x="5289247" y="749905"/>
                    <a:pt x="6030685" y="696686"/>
                  </a:cubicBezTo>
                  <a:cubicBezTo>
                    <a:pt x="6772123" y="643467"/>
                    <a:pt x="7218438" y="1611086"/>
                    <a:pt x="7888514" y="1589315"/>
                  </a:cubicBezTo>
                  <a:cubicBezTo>
                    <a:pt x="8558590" y="1567544"/>
                    <a:pt x="9368972" y="625324"/>
                    <a:pt x="10051143" y="566057"/>
                  </a:cubicBezTo>
                  <a:cubicBezTo>
                    <a:pt x="10733314" y="506790"/>
                    <a:pt x="11259457" y="1328058"/>
                    <a:pt x="11981543" y="1233715"/>
                  </a:cubicBezTo>
                  <a:cubicBezTo>
                    <a:pt x="12703629" y="1139372"/>
                    <a:pt x="13543643" y="569686"/>
                    <a:pt x="14383657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  <p:sp>
          <p:nvSpPr>
            <p:cNvPr id="5" name="Freeform 5"/>
            <p:cNvSpPr/>
            <p:nvPr/>
          </p:nvSpPr>
          <p:spPr>
            <a:xfrm>
              <a:off x="-1349829" y="3018971"/>
              <a:ext cx="14586857" cy="1473200"/>
            </a:xfrm>
            <a:custGeom>
              <a:avLst/>
              <a:gdLst/>
              <a:ahLst/>
              <a:cxnLst/>
              <a:rect l="l" t="t" r="r" b="b"/>
              <a:pathLst>
                <a:path w="14586857" h="1756229">
                  <a:moveTo>
                    <a:pt x="0" y="1756229"/>
                  </a:moveTo>
                  <a:cubicBezTo>
                    <a:pt x="620485" y="1276048"/>
                    <a:pt x="1352247" y="1151467"/>
                    <a:pt x="1959428" y="1117600"/>
                  </a:cubicBezTo>
                  <a:cubicBezTo>
                    <a:pt x="2566609" y="1083733"/>
                    <a:pt x="2940352" y="1623181"/>
                    <a:pt x="3643085" y="1553029"/>
                  </a:cubicBezTo>
                  <a:cubicBezTo>
                    <a:pt x="4345818" y="1482877"/>
                    <a:pt x="5473095" y="737810"/>
                    <a:pt x="6175828" y="696686"/>
                  </a:cubicBezTo>
                  <a:cubicBezTo>
                    <a:pt x="6878561" y="655562"/>
                    <a:pt x="7189409" y="1328057"/>
                    <a:pt x="7859485" y="1306286"/>
                  </a:cubicBezTo>
                  <a:cubicBezTo>
                    <a:pt x="8529561" y="1284515"/>
                    <a:pt x="9493553" y="628952"/>
                    <a:pt x="10196286" y="566057"/>
                  </a:cubicBezTo>
                  <a:cubicBezTo>
                    <a:pt x="10899019" y="503162"/>
                    <a:pt x="11353800" y="1023258"/>
                    <a:pt x="12075886" y="928915"/>
                  </a:cubicBezTo>
                  <a:cubicBezTo>
                    <a:pt x="12797972" y="834572"/>
                    <a:pt x="13746843" y="569686"/>
                    <a:pt x="14586857" y="0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ysDot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-1182915" y="2808513"/>
              <a:ext cx="14470743" cy="2027172"/>
            </a:xfrm>
            <a:custGeom>
              <a:avLst/>
              <a:gdLst/>
              <a:ahLst/>
              <a:cxnLst/>
              <a:rect l="l" t="t" r="r" b="b"/>
              <a:pathLst>
                <a:path w="14470743" h="2416629">
                  <a:moveTo>
                    <a:pt x="0" y="2416629"/>
                  </a:moveTo>
                  <a:cubicBezTo>
                    <a:pt x="620485" y="1936448"/>
                    <a:pt x="1342571" y="1152676"/>
                    <a:pt x="1915885" y="1117600"/>
                  </a:cubicBezTo>
                  <a:cubicBezTo>
                    <a:pt x="2489199" y="1082524"/>
                    <a:pt x="2731105" y="2279953"/>
                    <a:pt x="3439886" y="2206172"/>
                  </a:cubicBezTo>
                  <a:cubicBezTo>
                    <a:pt x="4148667" y="2132391"/>
                    <a:pt x="5442857" y="714830"/>
                    <a:pt x="6168571" y="674915"/>
                  </a:cubicBezTo>
                  <a:cubicBezTo>
                    <a:pt x="6894285" y="635001"/>
                    <a:pt x="7116838" y="1984828"/>
                    <a:pt x="7794171" y="1966685"/>
                  </a:cubicBezTo>
                  <a:cubicBezTo>
                    <a:pt x="8471504" y="1948542"/>
                    <a:pt x="9525001" y="641046"/>
                    <a:pt x="10232572" y="566056"/>
                  </a:cubicBezTo>
                  <a:cubicBezTo>
                    <a:pt x="10940144" y="491066"/>
                    <a:pt x="11317514" y="1611086"/>
                    <a:pt x="12039600" y="1516743"/>
                  </a:cubicBezTo>
                  <a:cubicBezTo>
                    <a:pt x="12761686" y="1422400"/>
                    <a:pt x="13630729" y="569686"/>
                    <a:pt x="14470743" y="0"/>
                  </a:cubicBezTo>
                </a:path>
              </a:pathLst>
            </a:custGeom>
            <a:noFill/>
            <a:ln w="6350" cap="flat" cmpd="sng">
              <a:gradFill>
                <a:gsLst>
                  <a:gs pos="0">
                    <a:srgbClr val="A49FFF">
                      <a:alpha val="5000"/>
                    </a:srgbClr>
                  </a:gs>
                  <a:gs pos="74000">
                    <a:srgbClr val="A49FFF"/>
                  </a:gs>
                  <a:gs pos="83000">
                    <a:srgbClr val="A49FFF">
                      <a:lumMod val="45000"/>
                      <a:lumOff val="55000"/>
                    </a:srgbClr>
                  </a:gs>
                  <a:gs pos="100000">
                    <a:srgbClr val="A49FFF">
                      <a:lumMod val="30000"/>
                      <a:lumOff val="70000"/>
                    </a:srgbClr>
                  </a:gs>
                </a:gsLst>
              </a:gra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855760" y="4307997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5617474" y="3787995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812498" y="4087724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18784" y="2206294"/>
            <a:ext cx="453264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>
                    <a:lumMod val="25000"/>
                  </a:schemeClr>
                </a:solidFill>
                <a:latin typeface="思源黑体 CN Bold"/>
                <a:ea typeface="思源黑体 CN Bold"/>
              </a:rPr>
              <a:t>Kolaborasi dan Berbagi Praktik Terbaik</a:t>
            </a:r>
            <a:endParaRPr lang="en-US" sz="110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8784" y="2547223"/>
            <a:ext cx="4532644" cy="739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Sekolah perlu berkolaborasi dan berbagi praktik terbaik dalam integrasi TIK; Melalui kolaborasi, sekolah dapat belajar dari satu sama lain dan mempercepat inovasi.</a:t>
            </a:r>
            <a:endParaRPr lang="en-US" sz="1100"/>
          </a:p>
        </p:txBody>
      </p:sp>
      <p:grpSp>
        <p:nvGrpSpPr>
          <p:cNvPr id="12" name="Group 12"/>
          <p:cNvGrpSpPr/>
          <p:nvPr/>
        </p:nvGrpSpPr>
        <p:grpSpPr>
          <a:xfrm>
            <a:off x="844574" y="2626712"/>
            <a:ext cx="159042" cy="1825042"/>
            <a:chOff x="713942" y="2558079"/>
            <a:chExt cx="159042" cy="1825042"/>
          </a:xfrm>
        </p:grpSpPr>
        <p:cxnSp>
          <p:nvCxnSpPr>
            <p:cNvPr id="13" name="Connector 13"/>
            <p:cNvCxnSpPr/>
            <p:nvPr/>
          </p:nvCxnSpPr>
          <p:spPr>
            <a:xfrm flipV="1">
              <a:off x="793464" y="2620257"/>
              <a:ext cx="0" cy="1762864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</a:ln>
          </p:spPr>
        </p:cxnSp>
        <p:sp>
          <p:nvSpPr>
            <p:cNvPr id="14" name="AutoShape 14"/>
            <p:cNvSpPr/>
            <p:nvPr/>
          </p:nvSpPr>
          <p:spPr>
            <a:xfrm>
              <a:off x="713942" y="2558079"/>
              <a:ext cx="159042" cy="159042"/>
            </a:xfrm>
            <a:prstGeom prst="ellipse">
              <a:avLst/>
            </a:prstGeom>
            <a:solidFill>
              <a:srgbClr val="FFFFFF"/>
            </a:solidFill>
            <a:ln w="63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823423" y="1516043"/>
            <a:ext cx="448648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>
                    <a:lumMod val="25000"/>
                  </a:schemeClr>
                </a:solidFill>
                <a:latin typeface="思源黑体 CN Bold"/>
                <a:ea typeface="思源黑体 CN Bold"/>
              </a:rPr>
              <a:t>Investasi dalam TIK Pendidikan</a:t>
            </a:r>
            <a:endParaRPr lang="en-US" sz="110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23422" y="1869672"/>
            <a:ext cx="4486489" cy="7548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Pemerintah, sekolah, dan masyarakat perlu berinvestasi dalam TIK pendidikan untuk meningkatkan kualitas pendidikan; Investasi harus mencakup perangkat keras, perangkat lunak, pelatihan, dan dukungan teknis.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flipV="1">
            <a:off x="5685810" y="2058328"/>
            <a:ext cx="3230" cy="1729667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</a:ln>
        </p:spPr>
      </p:cxnSp>
      <p:sp>
        <p:nvSpPr>
          <p:cNvPr id="18" name="AutoShape 18"/>
          <p:cNvSpPr/>
          <p:nvPr/>
        </p:nvSpPr>
        <p:spPr>
          <a:xfrm>
            <a:off x="5607743" y="1899635"/>
            <a:ext cx="159042" cy="159042"/>
          </a:xfrm>
          <a:prstGeom prst="ellipse">
            <a:avLst/>
          </a:prstGeom>
          <a:solidFill>
            <a:srgbClr val="FFFFFF"/>
          </a:solidFill>
          <a:ln w="6350" cap="flat" cmpd="sng">
            <a:solidFill>
              <a:schemeClr val="accent1"/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grpSp>
        <p:nvGrpSpPr>
          <p:cNvPr id="19" name="Group 19"/>
          <p:cNvGrpSpPr/>
          <p:nvPr/>
        </p:nvGrpSpPr>
        <p:grpSpPr>
          <a:xfrm flipV="1">
            <a:off x="6787098" y="4320296"/>
            <a:ext cx="159042" cy="562296"/>
            <a:chOff x="713942" y="1899867"/>
            <a:chExt cx="159042" cy="562296"/>
          </a:xfrm>
        </p:grpSpPr>
        <p:cxnSp>
          <p:nvCxnSpPr>
            <p:cNvPr id="20" name="Connector 20"/>
            <p:cNvCxnSpPr/>
            <p:nvPr/>
          </p:nvCxnSpPr>
          <p:spPr>
            <a:xfrm flipV="1">
              <a:off x="793464" y="1979364"/>
              <a:ext cx="0" cy="482799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</a:ln>
          </p:spPr>
        </p:cxnSp>
        <p:sp>
          <p:nvSpPr>
            <p:cNvPr id="21" name="AutoShape 21"/>
            <p:cNvSpPr/>
            <p:nvPr/>
          </p:nvSpPr>
          <p:spPr>
            <a:xfrm>
              <a:off x="713942" y="1899867"/>
              <a:ext cx="159042" cy="159042"/>
            </a:xfrm>
            <a:prstGeom prst="ellipse">
              <a:avLst/>
            </a:prstGeom>
            <a:solidFill>
              <a:srgbClr val="FFFFFF"/>
            </a:solidFill>
            <a:ln w="63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010553" y="4486312"/>
            <a:ext cx="478774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>
                    <a:lumMod val="25000"/>
                  </a:schemeClr>
                </a:solidFill>
                <a:latin typeface="思源黑体 CN Bold"/>
                <a:ea typeface="思源黑体 CN Bold"/>
              </a:rPr>
              <a:t>Transformasi Pendidikan dengan TIK</a:t>
            </a:r>
            <a:endParaRPr lang="en-US" sz="110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010553" y="4839941"/>
            <a:ext cx="4787747" cy="7548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Mari kita bersama-sama mentransformasi pendidikan dengan TIK untuk menciptakan masa depan yang lebih baik bagi generasi muda; Dengan integrasi TIK yang tepat, kita dapat memberdayakan siswa untuk menjadi pembelajar sepanjang hayat dan pemimpin masa depan.</a:t>
            </a:r>
            <a:endParaRPr lang="en-US" sz="11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13"/>
          </p:nvPr>
        </p:nvSpPr>
        <p:spPr>
          <a:xfrm>
            <a:off x="660400" y="2911935"/>
            <a:ext cx="5439046" cy="1006429"/>
          </a:xfrm>
        </p:spPr>
        <p:txBody>
          <a:bodyPr vert="horz" lIns="91440" tIns="45720" rIns="91440" bIns="45720" anchor="b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6600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6079" y="4177326"/>
            <a:ext cx="3092451" cy="497294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altLang="zh-CN" sz="1800" b="0" i="0" u="none" baseline="0">
                <a:solidFill>
                  <a:srgbClr val="FFFFFF"/>
                </a:solidFill>
                <a:latin typeface="微软雅黑"/>
                <a:ea typeface="微软雅黑"/>
              </a:rPr>
              <a:t>Dr. Muh. Fauzi, M.Pd.</a:t>
            </a:r>
            <a:endParaRPr lang="en-US" sz="11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78930" y="997939"/>
            <a:ext cx="5337752" cy="3194051"/>
          </a:xfrm>
          <a:prstGeom prst="roundRect">
            <a:avLst>
              <a:gd name="adj" fmla="val 8000"/>
            </a:avLst>
          </a:prstGeom>
          <a:solidFill>
            <a:schemeClr val="accent1">
              <a:alpha val="30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 rot="16200000" flipH="1">
            <a:off x="7390762" y="1363974"/>
            <a:ext cx="4870821" cy="4731655"/>
          </a:xfrm>
          <a:prstGeom prst="round2SameRect">
            <a:avLst>
              <a:gd name="adj1" fmla="val 8000"/>
              <a:gd name="adj2" fmla="val 0"/>
            </a:avLst>
          </a:prstGeom>
          <a:blipFill>
            <a:blip r:embed="rId2"/>
            <a:srcRect/>
            <a:stretch>
              <a:fillRect l="-24961" t="1428" r="-24840" b="1428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477653" y="1416020"/>
            <a:ext cx="406400" cy="406400"/>
          </a:xfrm>
          <a:prstGeom prst="roundRect">
            <a:avLst/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en-US" sz="1200" b="1" i="0" u="none" baseline="0">
                <a:solidFill>
                  <a:schemeClr val="lt1"/>
                </a:solidFill>
                <a:latin typeface="Arial"/>
                <a:ea typeface="Arial"/>
              </a:rPr>
              <a:t>01</a:t>
            </a:r>
          </a:p>
        </p:txBody>
      </p:sp>
      <p:sp>
        <p:nvSpPr>
          <p:cNvPr id="5" name="AutoShape 5"/>
          <p:cNvSpPr/>
          <p:nvPr/>
        </p:nvSpPr>
        <p:spPr>
          <a:xfrm>
            <a:off x="470395" y="3238821"/>
            <a:ext cx="406400" cy="406400"/>
          </a:xfrm>
          <a:prstGeom prst="round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en-US" sz="1200" b="1" i="0" u="none" baseline="0">
                <a:solidFill>
                  <a:schemeClr val="lt1"/>
                </a:solidFill>
                <a:latin typeface="Arial"/>
                <a:ea typeface="Arial"/>
              </a:rPr>
              <a:t>02</a:t>
            </a:r>
          </a:p>
        </p:txBody>
      </p:sp>
      <p:sp>
        <p:nvSpPr>
          <p:cNvPr id="6" name="AutoShape 6"/>
          <p:cNvSpPr/>
          <p:nvPr/>
        </p:nvSpPr>
        <p:spPr>
          <a:xfrm>
            <a:off x="470395" y="4871079"/>
            <a:ext cx="406400" cy="406400"/>
          </a:xfrm>
          <a:prstGeom prst="roundRect">
            <a:avLst/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r>
              <a:rPr lang="en-US" sz="1200" b="1" i="0" u="none" baseline="0">
                <a:solidFill>
                  <a:schemeClr val="lt1"/>
                </a:solidFill>
                <a:latin typeface="Arial"/>
                <a:ea typeface="Arial"/>
              </a:rPr>
              <a:t>03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924194" y="4899134"/>
            <a:ext cx="5640118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Peran TIK dalam Meningkatkan Kualitas Pendidikan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922680" y="5270589"/>
            <a:ext cx="5656250" cy="70057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TIK menawarkan berbagai alat dan sumber daya yang dapat meningkatkan efektivitas dan efisiensi proses pembelajaran; Hal ini dapat menghasilkan pengalaman belajar yang lebih menarik dan relevan.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924194" y="3151343"/>
            <a:ext cx="5640118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Tuntutan Keterampilan Abad ke-21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922680" y="3522797"/>
            <a:ext cx="5656250" cy="102374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Siswa saat ini membutuhkan keterampilan digital yang kuat untuk sukses di era global; Integrasi TIK membantu mengembangkan keterampilan ini.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924194" y="1416020"/>
            <a:ext cx="5640118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Akselerasi Digital di Semua Sektor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922680" y="1787475"/>
            <a:ext cx="5656250" cy="70057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Perkembangan teknologi informasi dan komunikasi (TIK) telah merambah semua aspek kehidupan, termasuk pendidikan; Oleh karena itu, adaptasi kurikulum dan metode pembelajaran menjadi krusial.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70395" y="396510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 lnSpcReduction="10000"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Latar Belakang: Era Digital dan Kebutuhan Transformasi Pendidikan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2746" y="1618470"/>
            <a:ext cx="4691817" cy="3824834"/>
          </a:xfrm>
          <a:prstGeom prst="roundRect">
            <a:avLst>
              <a:gd name="adj" fmla="val 8000"/>
            </a:avLst>
          </a:prstGeom>
          <a:solidFill>
            <a:schemeClr val="accent1">
              <a:alpha val="62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660400" y="2152265"/>
            <a:ext cx="4742645" cy="2757243"/>
          </a:xfrm>
          <a:prstGeom prst="roundRect">
            <a:avLst>
              <a:gd name="adj" fmla="val 8000"/>
            </a:avLst>
          </a:prstGeom>
          <a:blipFill>
            <a:blip r:embed="rId2"/>
            <a:stretch>
              <a:fillRect l="-9459" t="-12898" r="-7497" b="-8272"/>
            </a:stretch>
          </a:blip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 flipH="1">
            <a:off x="6318662" y="5002441"/>
            <a:ext cx="5375033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Mengembangkan Keterampilan Digital</a:t>
            </a:r>
          </a:p>
        </p:txBody>
      </p:sp>
      <p:sp>
        <p:nvSpPr>
          <p:cNvPr id="5" name="AutoShape 5"/>
          <p:cNvSpPr/>
          <p:nvPr/>
        </p:nvSpPr>
        <p:spPr>
          <a:xfrm flipH="1">
            <a:off x="6318662" y="5373896"/>
            <a:ext cx="5390407" cy="106299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TIK membantu siswa memperoleh keterampilan yang diperlukan untuk sukses di era digital; Kemampuan menggunakan perangkat lunak, mencari informasi secara efektif, dan berkolaborasi secara daring menjadi sangat penting.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6334036" y="3198194"/>
            <a:ext cx="5375033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Memperkaya Pengalaman Belajar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318662" y="3518255"/>
            <a:ext cx="5390407" cy="102374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Integrasi TIK dapat membuat pembelajaran lebih interaktif, menarik, dan relevan bagi siswa; Penggunaan multimedia, simulasi, dan alat kolaborasi dapat meningkatkan pemahaman dan retensi materi.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6318662" y="1347475"/>
            <a:ext cx="5375033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Meningkatkan Aksesibilitas Pendidikan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6318661" y="1718930"/>
            <a:ext cx="5568538" cy="1345048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TIK dapat mengatasi batasan geografis dan ekonomi, memperluas akses ke pendidikan berkualitas bagi semua; Platform pembelajaran daring dan sumber daya digital memberikan fleksibilitas dan kesempatan belajar yang lebih besar.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Tujuan Integrasi TIK dalam Pendidikan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Manfaat Integrasi TIK bagi Siswa dan Guru</a:t>
            </a:r>
          </a:p>
        </p:txBody>
      </p:sp>
      <p:grpSp>
        <p:nvGrpSpPr>
          <p:cNvPr id="3" name="Group 3"/>
          <p:cNvGrpSpPr/>
          <p:nvPr/>
        </p:nvGrpSpPr>
        <p:grpSpPr>
          <a:xfrm rot="21314955">
            <a:off x="-1226457" y="2877149"/>
            <a:ext cx="14644914" cy="2027172"/>
            <a:chOff x="-1357086" y="2808513"/>
            <a:chExt cx="14644914" cy="2027172"/>
          </a:xfrm>
        </p:grpSpPr>
        <p:sp>
          <p:nvSpPr>
            <p:cNvPr id="4" name="Freeform 4"/>
            <p:cNvSpPr/>
            <p:nvPr/>
          </p:nvSpPr>
          <p:spPr>
            <a:xfrm>
              <a:off x="-1357086" y="2866571"/>
              <a:ext cx="14383657" cy="1771492"/>
            </a:xfrm>
            <a:custGeom>
              <a:avLst/>
              <a:gdLst/>
              <a:ahLst/>
              <a:cxnLst/>
              <a:rect l="l" t="t" r="r" b="b"/>
              <a:pathLst>
                <a:path w="14383657" h="2111829">
                  <a:moveTo>
                    <a:pt x="0" y="2111829"/>
                  </a:moveTo>
                  <a:cubicBezTo>
                    <a:pt x="620485" y="1631648"/>
                    <a:pt x="1240971" y="1151467"/>
                    <a:pt x="1814285" y="1117600"/>
                  </a:cubicBezTo>
                  <a:cubicBezTo>
                    <a:pt x="2387599" y="1083733"/>
                    <a:pt x="2737152" y="1978781"/>
                    <a:pt x="3439885" y="1908629"/>
                  </a:cubicBezTo>
                  <a:cubicBezTo>
                    <a:pt x="4142618" y="1838477"/>
                    <a:pt x="5289247" y="749905"/>
                    <a:pt x="6030685" y="696686"/>
                  </a:cubicBezTo>
                  <a:cubicBezTo>
                    <a:pt x="6772123" y="643467"/>
                    <a:pt x="7218438" y="1611086"/>
                    <a:pt x="7888514" y="1589315"/>
                  </a:cubicBezTo>
                  <a:cubicBezTo>
                    <a:pt x="8558590" y="1567544"/>
                    <a:pt x="9368972" y="625324"/>
                    <a:pt x="10051143" y="566057"/>
                  </a:cubicBezTo>
                  <a:cubicBezTo>
                    <a:pt x="10733314" y="506790"/>
                    <a:pt x="11259457" y="1328058"/>
                    <a:pt x="11981543" y="1233715"/>
                  </a:cubicBezTo>
                  <a:cubicBezTo>
                    <a:pt x="12703629" y="1139372"/>
                    <a:pt x="13543643" y="569686"/>
                    <a:pt x="14383657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  <p:sp>
          <p:nvSpPr>
            <p:cNvPr id="5" name="Freeform 5"/>
            <p:cNvSpPr/>
            <p:nvPr/>
          </p:nvSpPr>
          <p:spPr>
            <a:xfrm>
              <a:off x="-1349829" y="3018971"/>
              <a:ext cx="14586857" cy="1473200"/>
            </a:xfrm>
            <a:custGeom>
              <a:avLst/>
              <a:gdLst/>
              <a:ahLst/>
              <a:cxnLst/>
              <a:rect l="l" t="t" r="r" b="b"/>
              <a:pathLst>
                <a:path w="14586857" h="1756229">
                  <a:moveTo>
                    <a:pt x="0" y="1756229"/>
                  </a:moveTo>
                  <a:cubicBezTo>
                    <a:pt x="620485" y="1276048"/>
                    <a:pt x="1352247" y="1151467"/>
                    <a:pt x="1959428" y="1117600"/>
                  </a:cubicBezTo>
                  <a:cubicBezTo>
                    <a:pt x="2566609" y="1083733"/>
                    <a:pt x="2940352" y="1623181"/>
                    <a:pt x="3643085" y="1553029"/>
                  </a:cubicBezTo>
                  <a:cubicBezTo>
                    <a:pt x="4345818" y="1482877"/>
                    <a:pt x="5473095" y="737810"/>
                    <a:pt x="6175828" y="696686"/>
                  </a:cubicBezTo>
                  <a:cubicBezTo>
                    <a:pt x="6878561" y="655562"/>
                    <a:pt x="7189409" y="1328057"/>
                    <a:pt x="7859485" y="1306286"/>
                  </a:cubicBezTo>
                  <a:cubicBezTo>
                    <a:pt x="8529561" y="1284515"/>
                    <a:pt x="9493553" y="628952"/>
                    <a:pt x="10196286" y="566057"/>
                  </a:cubicBezTo>
                  <a:cubicBezTo>
                    <a:pt x="10899019" y="503162"/>
                    <a:pt x="11353800" y="1023258"/>
                    <a:pt x="12075886" y="928915"/>
                  </a:cubicBezTo>
                  <a:cubicBezTo>
                    <a:pt x="12797972" y="834572"/>
                    <a:pt x="13746843" y="569686"/>
                    <a:pt x="14586857" y="0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ysDot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-1182915" y="2808513"/>
              <a:ext cx="14470743" cy="2027172"/>
            </a:xfrm>
            <a:custGeom>
              <a:avLst/>
              <a:gdLst/>
              <a:ahLst/>
              <a:cxnLst/>
              <a:rect l="l" t="t" r="r" b="b"/>
              <a:pathLst>
                <a:path w="14470743" h="2416629">
                  <a:moveTo>
                    <a:pt x="0" y="2416629"/>
                  </a:moveTo>
                  <a:cubicBezTo>
                    <a:pt x="620485" y="1936448"/>
                    <a:pt x="1342571" y="1152676"/>
                    <a:pt x="1915885" y="1117600"/>
                  </a:cubicBezTo>
                  <a:cubicBezTo>
                    <a:pt x="2489199" y="1082524"/>
                    <a:pt x="2731105" y="2279953"/>
                    <a:pt x="3439886" y="2206172"/>
                  </a:cubicBezTo>
                  <a:cubicBezTo>
                    <a:pt x="4148667" y="2132391"/>
                    <a:pt x="5442857" y="714830"/>
                    <a:pt x="6168571" y="674915"/>
                  </a:cubicBezTo>
                  <a:cubicBezTo>
                    <a:pt x="6894285" y="635001"/>
                    <a:pt x="7116838" y="1984828"/>
                    <a:pt x="7794171" y="1966685"/>
                  </a:cubicBezTo>
                  <a:cubicBezTo>
                    <a:pt x="8471504" y="1948542"/>
                    <a:pt x="9525001" y="641046"/>
                    <a:pt x="10232572" y="566056"/>
                  </a:cubicBezTo>
                  <a:cubicBezTo>
                    <a:pt x="10940144" y="491066"/>
                    <a:pt x="11317514" y="1611086"/>
                    <a:pt x="12039600" y="1516743"/>
                  </a:cubicBezTo>
                  <a:cubicBezTo>
                    <a:pt x="12761686" y="1422400"/>
                    <a:pt x="13630729" y="569686"/>
                    <a:pt x="14470743" y="0"/>
                  </a:cubicBezTo>
                </a:path>
              </a:pathLst>
            </a:custGeom>
            <a:noFill/>
            <a:ln w="6350" cap="flat" cmpd="sng">
              <a:gradFill>
                <a:gsLst>
                  <a:gs pos="0">
                    <a:srgbClr val="A49FFF">
                      <a:alpha val="5000"/>
                    </a:srgbClr>
                  </a:gs>
                  <a:gs pos="74000">
                    <a:srgbClr val="A49FFF"/>
                  </a:gs>
                  <a:gs pos="83000">
                    <a:srgbClr val="A49FFF">
                      <a:lumMod val="45000"/>
                      <a:lumOff val="55000"/>
                    </a:srgbClr>
                  </a:gs>
                  <a:gs pos="100000">
                    <a:srgbClr val="A49FFF">
                      <a:lumMod val="30000"/>
                      <a:lumOff val="70000"/>
                    </a:srgbClr>
                  </a:gs>
                </a:gsLst>
              </a:gra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855760" y="4307997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5617474" y="3787995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812498" y="4087724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38632" y="2100920"/>
            <a:ext cx="453264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>
                    <a:lumMod val="25000"/>
                  </a:schemeClr>
                </a:solidFill>
                <a:latin typeface="思源黑体 CN Bold"/>
                <a:ea typeface="思源黑体 CN Bold"/>
              </a:rPr>
              <a:t>Pengembangan Keterampilan Kolaborasi dan Komunikasi</a:t>
            </a:r>
            <a:endParaRPr lang="en-US" sz="110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8784" y="2547223"/>
            <a:ext cx="4532644" cy="739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TIK memfasilitasi kolaborasi siswa melalui platform daring dan alat komunikasi; Siswa belajar bekerja sama dalam proyek, berbagi ide, dan memberikan umpan balik.</a:t>
            </a:r>
            <a:endParaRPr lang="en-US" sz="1100"/>
          </a:p>
        </p:txBody>
      </p:sp>
      <p:grpSp>
        <p:nvGrpSpPr>
          <p:cNvPr id="12" name="Group 12"/>
          <p:cNvGrpSpPr/>
          <p:nvPr/>
        </p:nvGrpSpPr>
        <p:grpSpPr>
          <a:xfrm>
            <a:off x="844574" y="2626712"/>
            <a:ext cx="159042" cy="1825042"/>
            <a:chOff x="713942" y="2558079"/>
            <a:chExt cx="159042" cy="1825042"/>
          </a:xfrm>
        </p:grpSpPr>
        <p:cxnSp>
          <p:nvCxnSpPr>
            <p:cNvPr id="13" name="Connector 13"/>
            <p:cNvCxnSpPr/>
            <p:nvPr/>
          </p:nvCxnSpPr>
          <p:spPr>
            <a:xfrm flipV="1">
              <a:off x="793464" y="2620257"/>
              <a:ext cx="0" cy="1762864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</a:ln>
          </p:spPr>
        </p:cxnSp>
        <p:sp>
          <p:nvSpPr>
            <p:cNvPr id="14" name="AutoShape 14"/>
            <p:cNvSpPr/>
            <p:nvPr/>
          </p:nvSpPr>
          <p:spPr>
            <a:xfrm>
              <a:off x="713942" y="2558079"/>
              <a:ext cx="159042" cy="159042"/>
            </a:xfrm>
            <a:prstGeom prst="ellipse">
              <a:avLst/>
            </a:prstGeom>
            <a:solidFill>
              <a:srgbClr val="FFFFFF"/>
            </a:solidFill>
            <a:ln w="63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823423" y="1516043"/>
            <a:ext cx="448648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>
                    <a:lumMod val="25000"/>
                  </a:schemeClr>
                </a:solidFill>
                <a:latin typeface="思源黑体 CN Bold"/>
                <a:ea typeface="思源黑体 CN Bold"/>
              </a:rPr>
              <a:t>Peningkatan Motivasi Belajar Siswa</a:t>
            </a:r>
            <a:endParaRPr lang="en-US" sz="110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23422" y="1869672"/>
            <a:ext cx="4486489" cy="7548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TIK menawarkan cara belajar yang lebih menarik dan relevan, meningkatkan motivasi siswa; Penggunaan game edukasi, video, dan simulasi dapat membuat pembelajaran lebih menyenangkan.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flipV="1">
            <a:off x="5685810" y="2058328"/>
            <a:ext cx="3230" cy="1729667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</a:ln>
        </p:spPr>
      </p:cxnSp>
      <p:sp>
        <p:nvSpPr>
          <p:cNvPr id="18" name="AutoShape 18"/>
          <p:cNvSpPr/>
          <p:nvPr/>
        </p:nvSpPr>
        <p:spPr>
          <a:xfrm>
            <a:off x="5607743" y="1899635"/>
            <a:ext cx="159042" cy="159042"/>
          </a:xfrm>
          <a:prstGeom prst="ellipse">
            <a:avLst/>
          </a:prstGeom>
          <a:solidFill>
            <a:srgbClr val="FFFFFF"/>
          </a:solidFill>
          <a:ln w="6350" cap="flat" cmpd="sng">
            <a:solidFill>
              <a:schemeClr val="accent1"/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grpSp>
        <p:nvGrpSpPr>
          <p:cNvPr id="19" name="Group 19"/>
          <p:cNvGrpSpPr/>
          <p:nvPr/>
        </p:nvGrpSpPr>
        <p:grpSpPr>
          <a:xfrm flipV="1">
            <a:off x="6787098" y="4320296"/>
            <a:ext cx="159042" cy="562296"/>
            <a:chOff x="713942" y="1899867"/>
            <a:chExt cx="159042" cy="562296"/>
          </a:xfrm>
        </p:grpSpPr>
        <p:cxnSp>
          <p:nvCxnSpPr>
            <p:cNvPr id="20" name="Connector 20"/>
            <p:cNvCxnSpPr/>
            <p:nvPr/>
          </p:nvCxnSpPr>
          <p:spPr>
            <a:xfrm flipV="1">
              <a:off x="793464" y="1979364"/>
              <a:ext cx="0" cy="482799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</a:ln>
          </p:spPr>
        </p:cxnSp>
        <p:sp>
          <p:nvSpPr>
            <p:cNvPr id="21" name="AutoShape 21"/>
            <p:cNvSpPr/>
            <p:nvPr/>
          </p:nvSpPr>
          <p:spPr>
            <a:xfrm>
              <a:off x="713942" y="1899867"/>
              <a:ext cx="159042" cy="159042"/>
            </a:xfrm>
            <a:prstGeom prst="ellipse">
              <a:avLst/>
            </a:prstGeom>
            <a:solidFill>
              <a:srgbClr val="FFFFFF"/>
            </a:solidFill>
            <a:ln w="63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010553" y="4486312"/>
            <a:ext cx="478774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>
                    <a:lumMod val="25000"/>
                  </a:schemeClr>
                </a:solidFill>
                <a:latin typeface="思源黑体 CN Bold"/>
                <a:ea typeface="思源黑体 CN Bold"/>
              </a:rPr>
              <a:t>Efisiensi Waktu dan Sumber Daya bagi Guru</a:t>
            </a:r>
            <a:endParaRPr lang="en-US" sz="110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010553" y="4839941"/>
            <a:ext cx="4787747" cy="7548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TIK membantu guru mengelola kelas, memberikan tugas, dan mengukur kemajuan siswa dengan lebih efisien; Alat penilaian daring dan platform manajemen pembelajaran mengurangi beban administratif guru.</a:t>
            </a:r>
            <a:endParaRPr lang="en-US" sz="110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4612756" y="3539435"/>
            <a:ext cx="6906144" cy="424732"/>
          </a:xfrm>
        </p:spPr>
        <p:txBody>
          <a:bodyPr vert="horz" lIns="91440" tIns="45720" rIns="91440" bIns="45720" anchor="t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2175" b="1" i="0" u="none" baseline="0">
                <a:solidFill>
                  <a:srgbClr val="FFFFFF"/>
                </a:solidFill>
                <a:latin typeface="微软雅黑"/>
                <a:ea typeface="微软雅黑"/>
              </a:rPr>
              <a:t>Konsep Dasar Integrasi TIK dalam Kurikulum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11156" y="1975382"/>
            <a:ext cx="1441420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846572" y="1975382"/>
            <a:ext cx="498855" cy="14465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8800" b="1" i="0" u="none" baseline="0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Definisi Integrasi TIK dalam Pendidikan</a:t>
            </a:r>
          </a:p>
        </p:txBody>
      </p:sp>
      <p:cxnSp>
        <p:nvCxnSpPr>
          <p:cNvPr id="3" name="Connector 3"/>
          <p:cNvCxnSpPr/>
          <p:nvPr/>
        </p:nvCxnSpPr>
        <p:spPr>
          <a:xfrm>
            <a:off x="8079126" y="3799960"/>
            <a:ext cx="0" cy="1620000"/>
          </a:xfrm>
          <a:prstGeom prst="line">
            <a:avLst/>
          </a:prstGeom>
          <a:ln w="12700" cap="rnd" cmpd="sng">
            <a:solidFill>
              <a:srgbClr val="778495">
                <a:alpha val="50000"/>
              </a:srgbClr>
            </a:solidFill>
            <a:prstDash val="solid"/>
          </a:ln>
        </p:spPr>
      </p:cxnSp>
      <p:sp>
        <p:nvSpPr>
          <p:cNvPr id="4" name="Freeform 4"/>
          <p:cNvSpPr/>
          <p:nvPr/>
        </p:nvSpPr>
        <p:spPr>
          <a:xfrm>
            <a:off x="1944518" y="3029504"/>
            <a:ext cx="399958" cy="319275"/>
          </a:xfrm>
          <a:custGeom>
            <a:avLst/>
            <a:gdLst/>
            <a:ahLst/>
            <a:cxnLst/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45720" rIns="91440" bIns="45720" anchor="ctr">
            <a:normAutofit fontScale="92500" lnSpcReduction="20000"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50347" y="4039016"/>
            <a:ext cx="3574469" cy="1174168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1">
            <a:sp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Integrasi TIK bukan sekadar penggunaan alat teknologi di kelas, melainkan penerapan TIK secara holistik dalam kurikulum; Ini melibatkan perubahan dalam pedagogi, penilaian, dan manajemen pembelajaran.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0347" y="3456774"/>
            <a:ext cx="3574469" cy="4863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marL="0" algn="ctr">
              <a:spcBef>
                <a:spcPct val="0"/>
              </a:spcBef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Penerapan TIK secara Holistik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>
            <a:off x="4127624" y="3799960"/>
            <a:ext cx="0" cy="1620000"/>
          </a:xfrm>
          <a:prstGeom prst="line">
            <a:avLst/>
          </a:prstGeom>
          <a:ln w="12700" cap="rnd" cmpd="sng">
            <a:solidFill>
              <a:srgbClr val="778495">
                <a:alpha val="50000"/>
              </a:srgbClr>
            </a:solidFill>
            <a:prstDash val="solid"/>
          </a:ln>
        </p:spPr>
      </p:cxnSp>
      <p:sp>
        <p:nvSpPr>
          <p:cNvPr id="8" name="AutoShape 8"/>
          <p:cNvSpPr/>
          <p:nvPr/>
        </p:nvSpPr>
        <p:spPr>
          <a:xfrm>
            <a:off x="4301849" y="4039016"/>
            <a:ext cx="3574469" cy="1174168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1">
            <a:sp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Proses transformasi pembelajaran yang memungkinkan guru dan siswa memanfaatkan teknologi untuk mencapai tujuan pembelajaran; TIK harus sejalan dengan tujuan kurikulum dan kebutuhan siswa.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01849" y="3456774"/>
            <a:ext cx="3574469" cy="4863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marL="0" algn="ctr">
              <a:spcBef>
                <a:spcPct val="0"/>
              </a:spcBef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Transformasi Pembelajaran dengan TIK</a:t>
            </a:r>
            <a:endParaRPr lang="en-US" sz="1100"/>
          </a:p>
        </p:txBody>
      </p:sp>
      <p:sp>
        <p:nvSpPr>
          <p:cNvPr id="10" name="Freeform 10"/>
          <p:cNvSpPr/>
          <p:nvPr/>
        </p:nvSpPr>
        <p:spPr>
          <a:xfrm>
            <a:off x="5896020" y="3029504"/>
            <a:ext cx="399958" cy="319275"/>
          </a:xfrm>
          <a:custGeom>
            <a:avLst/>
            <a:gdLst/>
            <a:ahLst/>
            <a:cxnLst/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anchor="ctr">
            <a:normAutofit fontScale="92500" lnSpcReduction="20000"/>
          </a:bodyPr>
          <a:lstStyle/>
          <a:p>
            <a:pPr marL="0" algn="ctr"/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8253351" y="4039016"/>
            <a:ext cx="3574469" cy="1174168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1">
            <a:sp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/>
                <a:ea typeface="微软雅黑"/>
              </a:rPr>
              <a:t>Integrasi TIK bukan berarti mengganti semua metode tradisional, tetapi mengombinasikan yang terbaik dari kedua dunia; TIK melengkapi dan meningkatkan metode pembelajaran yang sudah ada.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53351" y="3456774"/>
            <a:ext cx="3574469" cy="4863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marL="0" algn="ctr">
              <a:spcBef>
                <a:spcPct val="0"/>
              </a:spcBef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Bukan Sekadar Pengganti Metode Tradisional</a:t>
            </a:r>
            <a:endParaRPr lang="en-US" sz="1100"/>
          </a:p>
        </p:txBody>
      </p:sp>
      <p:sp>
        <p:nvSpPr>
          <p:cNvPr id="13" name="Freeform 13"/>
          <p:cNvSpPr/>
          <p:nvPr/>
        </p:nvSpPr>
        <p:spPr>
          <a:xfrm>
            <a:off x="9847522" y="3029504"/>
            <a:ext cx="399958" cy="319275"/>
          </a:xfrm>
          <a:custGeom>
            <a:avLst/>
            <a:gdLst/>
            <a:ahLst/>
            <a:cxnLst/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91440" tIns="45720" rIns="91440" bIns="45720" anchor="ctr">
            <a:normAutofit fontScale="92500" lnSpcReduction="20000"/>
          </a:bodyPr>
          <a:lstStyle/>
          <a:p>
            <a:pPr marL="0" algn="ctr"/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2499882" y="1142103"/>
            <a:ext cx="7005025" cy="1498061"/>
          </a:xfrm>
          <a:prstGeom prst="roundRect">
            <a:avLst>
              <a:gd name="adj" fmla="val 8000"/>
            </a:avLst>
          </a:prstGeom>
          <a:blipFill>
            <a:blip r:embed="rId2"/>
            <a:srcRect/>
            <a:stretch>
              <a:fillRect t="-106766" b="-104971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54964" y="3308204"/>
            <a:ext cx="4889589" cy="109186"/>
          </a:xfrm>
          <a:prstGeom prst="roundRect">
            <a:avLst>
              <a:gd name="adj" fmla="val 50000"/>
            </a:avLst>
          </a:prstGeom>
          <a:solidFill>
            <a:srgbClr val="778495">
              <a:alpha val="1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547446" y="3308203"/>
            <a:ext cx="4548554" cy="10918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91989" y="3708025"/>
            <a:ext cx="265352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Tahap Awal: Substitusi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191989" y="4175329"/>
            <a:ext cx="2653523" cy="2036700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Pada tahap ini, TIK digunakan sebagai pengganti alat tradisional tanpa mengubah secara signifikan proses pembelajaran; Contohnya adalah menggunakan komputer untuk mengetik tugas alih-alih menulis tangan.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1391830" y="3158985"/>
            <a:ext cx="360001" cy="360000"/>
            <a:chOff x="263309" y="2654991"/>
            <a:chExt cx="360001" cy="360000"/>
          </a:xfrm>
        </p:grpSpPr>
        <p:sp>
          <p:nvSpPr>
            <p:cNvPr id="7" name="AutoShape 7"/>
            <p:cNvSpPr/>
            <p:nvPr/>
          </p:nvSpPr>
          <p:spPr>
            <a:xfrm>
              <a:off x="263309" y="2654991"/>
              <a:ext cx="360001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70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8" name="Freeform 8"/>
            <p:cNvSpPr/>
            <p:nvPr/>
          </p:nvSpPr>
          <p:spPr>
            <a:xfrm>
              <a:off x="361893" y="2780398"/>
              <a:ext cx="162833" cy="109186"/>
            </a:xfrm>
            <a:custGeom>
              <a:avLst/>
              <a:gdLst/>
              <a:ahLst/>
              <a:cxnLst/>
              <a:rect l="l" t="t" r="r" b="b"/>
              <a:pathLst>
                <a:path w="195399" h="131023">
                  <a:moveTo>
                    <a:pt x="195400" y="0"/>
                  </a:moveTo>
                  <a:lnTo>
                    <a:pt x="64376" y="131023"/>
                  </a:lnTo>
                  <a:lnTo>
                    <a:pt x="0" y="66647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58835" y="3708025"/>
            <a:ext cx="288608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Tahap Kedua: Augmentasi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3158835" y="4175329"/>
            <a:ext cx="2886089" cy="1712850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TIK meningkatkan fungsionalitas alat tradisional dengan menyediakan fitur tambahan; Misalnya, perangkat lunak pengolah kata memberikan fitur koreksi tata bahasa dan format otomatis.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452735" y="3158985"/>
            <a:ext cx="360001" cy="360000"/>
            <a:chOff x="418649" y="2654991"/>
            <a:chExt cx="360001" cy="360000"/>
          </a:xfrm>
        </p:grpSpPr>
        <p:sp>
          <p:nvSpPr>
            <p:cNvPr id="12" name="AutoShape 12"/>
            <p:cNvSpPr/>
            <p:nvPr/>
          </p:nvSpPr>
          <p:spPr>
            <a:xfrm>
              <a:off x="418649" y="2654991"/>
              <a:ext cx="360001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70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17233" y="2780398"/>
              <a:ext cx="162833" cy="109186"/>
            </a:xfrm>
            <a:custGeom>
              <a:avLst/>
              <a:gdLst/>
              <a:ahLst/>
              <a:cxnLst/>
              <a:rect l="l" t="t" r="r" b="b"/>
              <a:pathLst>
                <a:path w="195399" h="131023">
                  <a:moveTo>
                    <a:pt x="195400" y="0"/>
                  </a:moveTo>
                  <a:lnTo>
                    <a:pt x="64376" y="131023"/>
                  </a:lnTo>
                  <a:lnTo>
                    <a:pt x="0" y="66647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71952" y="3708025"/>
            <a:ext cx="265352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Tahap Ketiga: Modifikasi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6377202" y="4175329"/>
            <a:ext cx="2653523" cy="2036700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TIK memungkinkan perancangan ulang tugas dan aktivitas pembelajaran yang tidak mungkin dilakukan dengan alat tradisional; Contohnya adalah kolaborasi siswa dalam proyek daring menggunakan platform wiki.</a:t>
            </a:r>
            <a:endParaRPr lang="en-US" sz="1100"/>
          </a:p>
        </p:txBody>
      </p:sp>
      <p:grpSp>
        <p:nvGrpSpPr>
          <p:cNvPr id="16" name="Group 16"/>
          <p:cNvGrpSpPr/>
          <p:nvPr/>
        </p:nvGrpSpPr>
        <p:grpSpPr>
          <a:xfrm>
            <a:off x="7513640" y="3158985"/>
            <a:ext cx="360001" cy="360000"/>
            <a:chOff x="570429" y="2654991"/>
            <a:chExt cx="360001" cy="360000"/>
          </a:xfrm>
        </p:grpSpPr>
        <p:sp>
          <p:nvSpPr>
            <p:cNvPr id="17" name="AutoShape 17"/>
            <p:cNvSpPr/>
            <p:nvPr/>
          </p:nvSpPr>
          <p:spPr>
            <a:xfrm>
              <a:off x="570429" y="2654991"/>
              <a:ext cx="360001" cy="36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70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69013" y="2780398"/>
              <a:ext cx="162833" cy="109186"/>
            </a:xfrm>
            <a:custGeom>
              <a:avLst/>
              <a:gdLst/>
              <a:ahLst/>
              <a:cxnLst/>
              <a:rect l="l" t="t" r="r" b="b"/>
              <a:pathLst>
                <a:path w="195399" h="131023">
                  <a:moveTo>
                    <a:pt x="195400" y="0"/>
                  </a:moveTo>
                  <a:lnTo>
                    <a:pt x="64376" y="131023"/>
                  </a:lnTo>
                  <a:lnTo>
                    <a:pt x="0" y="66647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315526" y="3708025"/>
            <a:ext cx="265352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Tahap Akhir: Redefinisi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9315527" y="4175329"/>
            <a:ext cx="2653523" cy="1712850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TIK menciptakan pengalaman belajar baru yang sebelumnya tidak terbayangkan; Contohnya adalah siswa berpartisipasi dalam simulasi global untuk memahami isu-isu kompleks.</a:t>
            </a:r>
            <a:endParaRPr lang="en-US" sz="1100"/>
          </a:p>
        </p:txBody>
      </p:sp>
      <p:grpSp>
        <p:nvGrpSpPr>
          <p:cNvPr id="21" name="Group 21"/>
          <p:cNvGrpSpPr/>
          <p:nvPr/>
        </p:nvGrpSpPr>
        <p:grpSpPr>
          <a:xfrm>
            <a:off x="10440169" y="3158985"/>
            <a:ext cx="360001" cy="360000"/>
            <a:chOff x="250804" y="2654991"/>
            <a:chExt cx="360001" cy="360000"/>
          </a:xfrm>
        </p:grpSpPr>
        <p:sp>
          <p:nvSpPr>
            <p:cNvPr id="22" name="AutoShape 22"/>
            <p:cNvSpPr/>
            <p:nvPr/>
          </p:nvSpPr>
          <p:spPr>
            <a:xfrm>
              <a:off x="250804" y="2654991"/>
              <a:ext cx="360001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70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49388" y="2780398"/>
              <a:ext cx="162833" cy="109186"/>
            </a:xfrm>
            <a:custGeom>
              <a:avLst/>
              <a:gdLst/>
              <a:ahLst/>
              <a:cxnLst/>
              <a:rect l="l" t="t" r="r" b="b"/>
              <a:pathLst>
                <a:path w="195399" h="131023">
                  <a:moveTo>
                    <a:pt x="195400" y="0"/>
                  </a:moveTo>
                  <a:lnTo>
                    <a:pt x="64376" y="131023"/>
                  </a:lnTo>
                  <a:lnTo>
                    <a:pt x="0" y="66647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-12700" y="1028699"/>
            <a:ext cx="12192000" cy="2052344"/>
          </a:xfrm>
          <a:custGeom>
            <a:avLst/>
            <a:gdLst/>
            <a:ahLst/>
            <a:cxnLst/>
            <a:rect l="l" t="t" r="r" b="b"/>
            <a:pathLst>
              <a:path w="12192000" h="3081044">
                <a:moveTo>
                  <a:pt x="52386" y="0"/>
                </a:moveTo>
                <a:lnTo>
                  <a:pt x="12139614" y="0"/>
                </a:lnTo>
                <a:lnTo>
                  <a:pt x="12147278" y="14120"/>
                </a:lnTo>
                <a:cubicBezTo>
                  <a:pt x="12176075" y="82205"/>
                  <a:pt x="12192000" y="157062"/>
                  <a:pt x="12192000" y="235637"/>
                </a:cubicBezTo>
                <a:lnTo>
                  <a:pt x="12192000" y="2511949"/>
                </a:lnTo>
                <a:cubicBezTo>
                  <a:pt x="12192000" y="2826251"/>
                  <a:pt x="11937207" y="3081044"/>
                  <a:pt x="11622905" y="3081044"/>
                </a:cubicBezTo>
                <a:lnTo>
                  <a:pt x="569095" y="3081044"/>
                </a:lnTo>
                <a:cubicBezTo>
                  <a:pt x="254793" y="3081044"/>
                  <a:pt x="0" y="2826251"/>
                  <a:pt x="0" y="2511949"/>
                </a:cubicBezTo>
                <a:lnTo>
                  <a:pt x="0" y="235637"/>
                </a:lnTo>
                <a:cubicBezTo>
                  <a:pt x="0" y="157062"/>
                  <a:pt x="15925" y="82205"/>
                  <a:pt x="44722" y="14120"/>
                </a:cubicBezTo>
                <a:close/>
              </a:path>
            </a:pathLst>
          </a:custGeom>
          <a:blipFill>
            <a:blip r:embed="rId2">
              <a:duotone>
                <a:schemeClr val="accent4">
                  <a:satMod val="135000"/>
                  <a:shade val="45000"/>
                </a:schemeClr>
                <a:prstClr val="white"/>
              </a:duotone>
            </a:blip>
            <a:stretch>
              <a:fillRect t="-137748" b="-56514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25" name="AutoShape 25"/>
          <p:cNvSpPr>
            <a:spLocks noGrp="1"/>
          </p:cNvSpPr>
          <p:nvPr>
            <p:ph type="title"/>
          </p:nvPr>
        </p:nvSpPr>
        <p:spPr>
          <a:xfrm>
            <a:off x="666749" y="-1270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i="0" u="none" baseline="0">
                <a:solidFill>
                  <a:schemeClr val="accent1">
                    <a:lumMod val="25000"/>
                  </a:schemeClr>
                </a:solidFill>
                <a:latin typeface="微软雅黑"/>
                <a:ea typeface="微软雅黑"/>
              </a:rPr>
              <a:t>Tingkatan Integrasi TIK dalam Pembelajaran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995055"/>
            <a:ext cx="12192000" cy="3274914"/>
          </a:xfrm>
          <a:prstGeom prst="rect">
            <a:avLst/>
          </a:prstGeom>
          <a:solidFill>
            <a:schemeClr val="accent1">
              <a:alpha val="15000"/>
            </a:schemeClr>
          </a:solid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4291087" y="1321359"/>
            <a:ext cx="3559040" cy="4925061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cap="flat" cmpd="sng">
            <a:prstDash val="soli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449867" y="2774600"/>
            <a:ext cx="3292475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Model TPACK (Technological Pedagogical Content Knowledge)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424368" y="3559279"/>
            <a:ext cx="3292476" cy="17106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Model TPACK menekankan pentingnya menggabungkan pengetahuan teknologi, pedagogi, dan konten mata pelajaran; Guru perlu memahami bagaimana teknologi dapat meningkatkan cara mereka mengajar konten tertentu.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5582355" y="1588031"/>
            <a:ext cx="976504" cy="976504"/>
            <a:chOff x="5601397" y="2312500"/>
            <a:chExt cx="976504" cy="976504"/>
          </a:xfrm>
        </p:grpSpPr>
        <p:sp>
          <p:nvSpPr>
            <p:cNvPr id="7" name="AutoShape 7"/>
            <p:cNvSpPr/>
            <p:nvPr/>
          </p:nvSpPr>
          <p:spPr>
            <a:xfrm>
              <a:off x="5601397" y="2312500"/>
              <a:ext cx="976504" cy="976504"/>
            </a:xfrm>
            <a:prstGeom prst="ellipse">
              <a:avLst/>
            </a:prstGeom>
            <a:solidFill>
              <a:schemeClr val="accent2"/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8" name="Freeform 8"/>
            <p:cNvSpPr/>
            <p:nvPr/>
          </p:nvSpPr>
          <p:spPr>
            <a:xfrm>
              <a:off x="5864501" y="2523520"/>
              <a:ext cx="450295" cy="463823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285750"/>
                  </a:moveTo>
                  <a:cubicBezTo>
                    <a:pt x="345758" y="285750"/>
                    <a:pt x="409575" y="221933"/>
                    <a:pt x="409575" y="142875"/>
                  </a:cubicBezTo>
                  <a:cubicBezTo>
                    <a:pt x="409575" y="63818"/>
                    <a:pt x="345758" y="0"/>
                    <a:pt x="266700" y="0"/>
                  </a:cubicBezTo>
                  <a:cubicBezTo>
                    <a:pt x="187643" y="0"/>
                    <a:pt x="123825" y="63818"/>
                    <a:pt x="123825" y="142875"/>
                  </a:cubicBezTo>
                  <a:cubicBezTo>
                    <a:pt x="123825" y="221933"/>
                    <a:pt x="187643" y="285750"/>
                    <a:pt x="266700" y="285750"/>
                  </a:cubicBezTo>
                  <a:close/>
                  <a:moveTo>
                    <a:pt x="266700" y="19050"/>
                  </a:moveTo>
                  <a:cubicBezTo>
                    <a:pt x="335280" y="19050"/>
                    <a:pt x="390525" y="74295"/>
                    <a:pt x="390525" y="142875"/>
                  </a:cubicBezTo>
                  <a:cubicBezTo>
                    <a:pt x="390525" y="211455"/>
                    <a:pt x="335280" y="266700"/>
                    <a:pt x="266700" y="266700"/>
                  </a:cubicBezTo>
                  <a:cubicBezTo>
                    <a:pt x="198120" y="266700"/>
                    <a:pt x="142875" y="211455"/>
                    <a:pt x="142875" y="142875"/>
                  </a:cubicBezTo>
                  <a:cubicBezTo>
                    <a:pt x="142875" y="74295"/>
                    <a:pt x="198120" y="19050"/>
                    <a:pt x="266700" y="19050"/>
                  </a:cubicBezTo>
                  <a:close/>
                  <a:moveTo>
                    <a:pt x="419100" y="333375"/>
                  </a:moveTo>
                  <a:lnTo>
                    <a:pt x="114300" y="333375"/>
                  </a:lnTo>
                  <a:cubicBezTo>
                    <a:pt x="51435" y="333375"/>
                    <a:pt x="0" y="384810"/>
                    <a:pt x="0" y="447675"/>
                  </a:cubicBezTo>
                  <a:lnTo>
                    <a:pt x="0" y="533400"/>
                  </a:lnTo>
                  <a:lnTo>
                    <a:pt x="19050" y="533400"/>
                  </a:lnTo>
                  <a:lnTo>
                    <a:pt x="19050" y="447675"/>
                  </a:lnTo>
                  <a:cubicBezTo>
                    <a:pt x="19050" y="395288"/>
                    <a:pt x="61913" y="352425"/>
                    <a:pt x="114300" y="352425"/>
                  </a:cubicBezTo>
                  <a:lnTo>
                    <a:pt x="419100" y="352425"/>
                  </a:lnTo>
                  <a:cubicBezTo>
                    <a:pt x="471488" y="352425"/>
                    <a:pt x="514350" y="395288"/>
                    <a:pt x="514350" y="447675"/>
                  </a:cubicBezTo>
                  <a:lnTo>
                    <a:pt x="514350" y="533400"/>
                  </a:lnTo>
                  <a:lnTo>
                    <a:pt x="533400" y="533400"/>
                  </a:lnTo>
                  <a:lnTo>
                    <a:pt x="533400" y="447675"/>
                  </a:lnTo>
                  <a:cubicBezTo>
                    <a:pt x="533400" y="384810"/>
                    <a:pt x="481965" y="333375"/>
                    <a:pt x="419100" y="333375"/>
                  </a:cubicBezTo>
                  <a:close/>
                  <a:moveTo>
                    <a:pt x="342900" y="466725"/>
                  </a:moveTo>
                  <a:lnTo>
                    <a:pt x="457200" y="466725"/>
                  </a:lnTo>
                  <a:lnTo>
                    <a:pt x="457200" y="447675"/>
                  </a:lnTo>
                  <a:lnTo>
                    <a:pt x="342900" y="447675"/>
                  </a:lnTo>
                  <a:lnTo>
                    <a:pt x="342900" y="466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/>
            </a:bodyPr>
            <a:lstStyle/>
            <a:p>
              <a:pPr marL="0" algn="l"/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8073994" y="1321359"/>
            <a:ext cx="3559040" cy="4925061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cap="flat" cmpd="sng">
            <a:prstDash val="soli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232774" y="2774600"/>
            <a:ext cx="3292475" cy="650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Model ADDIE (Analysis, Design, Development, Implementation, Evaluation)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207276" y="3597343"/>
            <a:ext cx="3292476" cy="14011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Model ADDIE adalah pendekatan sistematis untuk merancang, mengembangkan, dan mengevaluasi program pembelajaran berbasis TIK; Model ini membantu memastikan bahwa integrasi TIK dilakukan secara terencana dan efektif.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9365262" y="1584500"/>
            <a:ext cx="976504" cy="976504"/>
          </a:xfrm>
          <a:prstGeom prst="ellipse">
            <a:avLst/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627461" y="1781339"/>
            <a:ext cx="452107" cy="501511"/>
          </a:xfrm>
          <a:custGeom>
            <a:avLst/>
            <a:gdLst/>
            <a:ahLst/>
            <a:cxnLst/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3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8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3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3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8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3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3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3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3"/>
                  <a:pt x="165262" y="114921"/>
                  <a:pt x="157643" y="114921"/>
                </a:cubicBezTo>
                <a:cubicBezTo>
                  <a:pt x="150023" y="114921"/>
                  <a:pt x="143355" y="108253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vert="horz" lIns="91440" tIns="45720" rIns="91440" bIns="45720" anchor="t">
            <a:normAutofit/>
          </a:bodyPr>
          <a:lstStyle/>
          <a:p>
            <a:pPr marL="0" algn="l"/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472553" y="1321359"/>
            <a:ext cx="3559040" cy="4925061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cap="flat" cmpd="sng">
            <a:prstDash val="solid"/>
          </a:ln>
          <a:effectLst>
            <a:outerShdw sx="1000" sy="1000" algn="ctr" rotWithShape="0">
              <a:srgbClr val="2F2F2F"/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631334" y="2722189"/>
            <a:ext cx="3292473" cy="650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Model SAMR (Substitution, Augmentation, Modification, Redefinition)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631334" y="3517744"/>
            <a:ext cx="3292475" cy="1386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2F2F2F"/>
                </a:solidFill>
                <a:latin typeface="+mn-ea"/>
                <a:ea typeface="+mn-ea"/>
              </a:rPr>
              <a:t>Model SAMR menawarkan kerangka kerja untuk memahami dan mengukur tingkat integrasi TIK dalam pembelajaran; Guru dapat menggunakan model ini untuk merencanakan penggunaan TIK yang efektif.</a:t>
            </a:r>
            <a:endParaRPr lang="en-US" sz="1100"/>
          </a:p>
        </p:txBody>
      </p:sp>
      <p:grpSp>
        <p:nvGrpSpPr>
          <p:cNvPr id="17" name="Group 17"/>
          <p:cNvGrpSpPr/>
          <p:nvPr/>
        </p:nvGrpSpPr>
        <p:grpSpPr>
          <a:xfrm>
            <a:off x="1763821" y="1584500"/>
            <a:ext cx="976504" cy="976504"/>
            <a:chOff x="2162872" y="2307839"/>
            <a:chExt cx="976504" cy="976504"/>
          </a:xfrm>
        </p:grpSpPr>
        <p:sp>
          <p:nvSpPr>
            <p:cNvPr id="18" name="AutoShape 18"/>
            <p:cNvSpPr/>
            <p:nvPr/>
          </p:nvSpPr>
          <p:spPr>
            <a:xfrm>
              <a:off x="2162872" y="2307839"/>
              <a:ext cx="976504" cy="976504"/>
            </a:xfrm>
            <a:prstGeom prst="ellipse">
              <a:avLst/>
            </a:prstGeom>
            <a:solidFill>
              <a:schemeClr val="accent1"/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445356" y="2472832"/>
              <a:ext cx="411537" cy="565201"/>
            </a:xfrm>
            <a:custGeom>
              <a:avLst/>
              <a:gdLst/>
              <a:ahLst/>
              <a:cxnLst/>
              <a:rect l="l" t="t" r="r" b="b"/>
              <a:pathLst>
                <a:path w="400050" h="533400">
                  <a:moveTo>
                    <a:pt x="267948" y="621"/>
                  </a:moveTo>
                  <a:cubicBezTo>
                    <a:pt x="283188" y="621"/>
                    <a:pt x="295570" y="12051"/>
                    <a:pt x="296523" y="27291"/>
                  </a:cubicBezTo>
                  <a:lnTo>
                    <a:pt x="296523" y="29196"/>
                  </a:lnTo>
                  <a:lnTo>
                    <a:pt x="296523" y="38721"/>
                  </a:lnTo>
                  <a:lnTo>
                    <a:pt x="363198" y="38721"/>
                  </a:lnTo>
                  <a:cubicBezTo>
                    <a:pt x="383201" y="38721"/>
                    <a:pt x="400345" y="54914"/>
                    <a:pt x="401298" y="74916"/>
                  </a:cubicBezTo>
                  <a:lnTo>
                    <a:pt x="401298" y="76821"/>
                  </a:lnTo>
                  <a:lnTo>
                    <a:pt x="401298" y="495921"/>
                  </a:lnTo>
                  <a:cubicBezTo>
                    <a:pt x="401298" y="515923"/>
                    <a:pt x="385105" y="533069"/>
                    <a:pt x="365103" y="534021"/>
                  </a:cubicBezTo>
                  <a:lnTo>
                    <a:pt x="363198" y="534021"/>
                  </a:lnTo>
                  <a:lnTo>
                    <a:pt x="39348" y="534021"/>
                  </a:lnTo>
                  <a:cubicBezTo>
                    <a:pt x="19345" y="534021"/>
                    <a:pt x="2201" y="517828"/>
                    <a:pt x="1248" y="497826"/>
                  </a:cubicBezTo>
                  <a:lnTo>
                    <a:pt x="1248" y="495921"/>
                  </a:lnTo>
                  <a:lnTo>
                    <a:pt x="1248" y="76821"/>
                  </a:lnTo>
                  <a:cubicBezTo>
                    <a:pt x="1248" y="56819"/>
                    <a:pt x="17441" y="39673"/>
                    <a:pt x="37443" y="38721"/>
                  </a:cubicBezTo>
                  <a:lnTo>
                    <a:pt x="39348" y="38721"/>
                  </a:lnTo>
                  <a:lnTo>
                    <a:pt x="106023" y="38721"/>
                  </a:lnTo>
                  <a:lnTo>
                    <a:pt x="106023" y="29196"/>
                  </a:lnTo>
                  <a:cubicBezTo>
                    <a:pt x="106023" y="13956"/>
                    <a:pt x="117453" y="1573"/>
                    <a:pt x="132693" y="621"/>
                  </a:cubicBezTo>
                  <a:lnTo>
                    <a:pt x="134598" y="621"/>
                  </a:lnTo>
                  <a:lnTo>
                    <a:pt x="267948" y="621"/>
                  </a:lnTo>
                  <a:close/>
                  <a:moveTo>
                    <a:pt x="106023" y="57771"/>
                  </a:moveTo>
                  <a:lnTo>
                    <a:pt x="39348" y="57771"/>
                  </a:lnTo>
                  <a:cubicBezTo>
                    <a:pt x="28870" y="57771"/>
                    <a:pt x="21251" y="65391"/>
                    <a:pt x="20298" y="75869"/>
                  </a:cubicBezTo>
                  <a:lnTo>
                    <a:pt x="20298" y="76821"/>
                  </a:lnTo>
                  <a:lnTo>
                    <a:pt x="20298" y="495921"/>
                  </a:lnTo>
                  <a:cubicBezTo>
                    <a:pt x="20298" y="506398"/>
                    <a:pt x="27918" y="514019"/>
                    <a:pt x="38395" y="514971"/>
                  </a:cubicBezTo>
                  <a:lnTo>
                    <a:pt x="39348" y="514971"/>
                  </a:lnTo>
                  <a:lnTo>
                    <a:pt x="363198" y="514971"/>
                  </a:lnTo>
                  <a:cubicBezTo>
                    <a:pt x="373676" y="514971"/>
                    <a:pt x="381295" y="507351"/>
                    <a:pt x="382248" y="496873"/>
                  </a:cubicBezTo>
                  <a:lnTo>
                    <a:pt x="382248" y="495921"/>
                  </a:lnTo>
                  <a:lnTo>
                    <a:pt x="382248" y="76821"/>
                  </a:lnTo>
                  <a:cubicBezTo>
                    <a:pt x="382248" y="66344"/>
                    <a:pt x="374628" y="58723"/>
                    <a:pt x="364151" y="57771"/>
                  </a:cubicBezTo>
                  <a:lnTo>
                    <a:pt x="363198" y="57771"/>
                  </a:lnTo>
                  <a:lnTo>
                    <a:pt x="296523" y="57771"/>
                  </a:lnTo>
                  <a:lnTo>
                    <a:pt x="296523" y="67296"/>
                  </a:lnTo>
                  <a:cubicBezTo>
                    <a:pt x="296523" y="82536"/>
                    <a:pt x="285093" y="94919"/>
                    <a:pt x="269853" y="95871"/>
                  </a:cubicBezTo>
                  <a:lnTo>
                    <a:pt x="267948" y="95871"/>
                  </a:lnTo>
                  <a:lnTo>
                    <a:pt x="134598" y="95871"/>
                  </a:lnTo>
                  <a:cubicBezTo>
                    <a:pt x="119358" y="95871"/>
                    <a:pt x="106976" y="84441"/>
                    <a:pt x="106023" y="69201"/>
                  </a:cubicBezTo>
                  <a:lnTo>
                    <a:pt x="106023" y="67296"/>
                  </a:lnTo>
                  <a:lnTo>
                    <a:pt x="106023" y="57771"/>
                  </a:lnTo>
                  <a:close/>
                  <a:moveTo>
                    <a:pt x="201273" y="343521"/>
                  </a:moveTo>
                  <a:lnTo>
                    <a:pt x="201273" y="362571"/>
                  </a:lnTo>
                  <a:lnTo>
                    <a:pt x="86973" y="362571"/>
                  </a:lnTo>
                  <a:lnTo>
                    <a:pt x="86973" y="343521"/>
                  </a:lnTo>
                  <a:lnTo>
                    <a:pt x="201273" y="343521"/>
                  </a:lnTo>
                  <a:close/>
                  <a:moveTo>
                    <a:pt x="315573" y="267321"/>
                  </a:moveTo>
                  <a:lnTo>
                    <a:pt x="315573" y="286371"/>
                  </a:lnTo>
                  <a:lnTo>
                    <a:pt x="86973" y="286371"/>
                  </a:lnTo>
                  <a:lnTo>
                    <a:pt x="86973" y="267321"/>
                  </a:lnTo>
                  <a:lnTo>
                    <a:pt x="315573" y="267321"/>
                  </a:lnTo>
                  <a:close/>
                  <a:moveTo>
                    <a:pt x="315573" y="191121"/>
                  </a:moveTo>
                  <a:lnTo>
                    <a:pt x="315573" y="210171"/>
                  </a:lnTo>
                  <a:lnTo>
                    <a:pt x="86973" y="210171"/>
                  </a:lnTo>
                  <a:lnTo>
                    <a:pt x="86973" y="191121"/>
                  </a:lnTo>
                  <a:lnTo>
                    <a:pt x="315573" y="191121"/>
                  </a:lnTo>
                  <a:close/>
                  <a:moveTo>
                    <a:pt x="267948" y="19671"/>
                  </a:moveTo>
                  <a:lnTo>
                    <a:pt x="134598" y="19671"/>
                  </a:lnTo>
                  <a:cubicBezTo>
                    <a:pt x="129836" y="19671"/>
                    <a:pt x="126026" y="23481"/>
                    <a:pt x="125073" y="28244"/>
                  </a:cubicBezTo>
                  <a:lnTo>
                    <a:pt x="125073" y="29196"/>
                  </a:lnTo>
                  <a:lnTo>
                    <a:pt x="125073" y="67296"/>
                  </a:lnTo>
                  <a:cubicBezTo>
                    <a:pt x="125073" y="72059"/>
                    <a:pt x="128883" y="75869"/>
                    <a:pt x="133645" y="76821"/>
                  </a:cubicBezTo>
                  <a:lnTo>
                    <a:pt x="134598" y="76821"/>
                  </a:lnTo>
                  <a:lnTo>
                    <a:pt x="267948" y="76821"/>
                  </a:lnTo>
                  <a:cubicBezTo>
                    <a:pt x="272711" y="76821"/>
                    <a:pt x="276520" y="73011"/>
                    <a:pt x="277473" y="68248"/>
                  </a:cubicBezTo>
                  <a:lnTo>
                    <a:pt x="277473" y="67296"/>
                  </a:lnTo>
                  <a:lnTo>
                    <a:pt x="277473" y="29196"/>
                  </a:lnTo>
                  <a:cubicBezTo>
                    <a:pt x="277473" y="23481"/>
                    <a:pt x="273663" y="19671"/>
                    <a:pt x="267948" y="196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/>
            </a:bodyPr>
            <a:lstStyle/>
            <a:p>
              <a:pPr marL="0" algn="l"/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5587340"/>
            <a:ext cx="1289128" cy="1270660"/>
          </a:xfrm>
          <a:custGeom>
            <a:avLst/>
            <a:gdLst/>
            <a:ahLst/>
            <a:cxnLst/>
            <a:rect l="l" t="t" r="r" b="b"/>
            <a:pathLst>
              <a:path w="1289128" h="1270660">
                <a:moveTo>
                  <a:pt x="472171" y="0"/>
                </a:moveTo>
                <a:cubicBezTo>
                  <a:pt x="923364" y="0"/>
                  <a:pt x="1289128" y="365764"/>
                  <a:pt x="1289128" y="816957"/>
                </a:cubicBezTo>
                <a:cubicBezTo>
                  <a:pt x="1289128" y="929755"/>
                  <a:pt x="1266268" y="1037214"/>
                  <a:pt x="1224928" y="1134954"/>
                </a:cubicBezTo>
                <a:lnTo>
                  <a:pt x="1151269" y="1270660"/>
                </a:lnTo>
                <a:lnTo>
                  <a:pt x="0" y="1270660"/>
                </a:lnTo>
                <a:lnTo>
                  <a:pt x="0" y="152232"/>
                </a:lnTo>
                <a:lnTo>
                  <a:pt x="15403" y="139524"/>
                </a:lnTo>
                <a:cubicBezTo>
                  <a:pt x="145790" y="51436"/>
                  <a:pt x="302974" y="0"/>
                  <a:pt x="47217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1" name="AutoShape 21"/>
          <p:cNvSpPr/>
          <p:nvPr/>
        </p:nvSpPr>
        <p:spPr>
          <a:xfrm>
            <a:off x="666750" y="92691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baseline="0">
                <a:solidFill>
                  <a:srgbClr val="2F2F2F"/>
                </a:solidFill>
                <a:latin typeface="微软雅黑"/>
                <a:ea typeface="微软雅黑"/>
              </a:rPr>
              <a:t>Model-Model Integrasi TIK dalam Kurikulum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upRigh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A49FFF"/>
      </a:accent1>
      <a:accent2>
        <a:srgbClr val="79D9C0"/>
      </a:accent2>
      <a:accent3>
        <a:srgbClr val="5CB1FA"/>
      </a:accent3>
      <a:accent4>
        <a:srgbClr val="9567EC"/>
      </a:accent4>
      <a:accent5>
        <a:srgbClr val="7C6595"/>
      </a:accent5>
      <a:accent6>
        <a:srgbClr val="584171"/>
      </a:accent6>
      <a:hlink>
        <a:srgbClr val="F84D4D"/>
      </a:hlink>
      <a:folHlink>
        <a:srgbClr val="9797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5538</Words>
  <Application>Microsoft Office PowerPoint</Application>
  <PresentationFormat>Widescreen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Microsoft YaHei</vt:lpstr>
      <vt:lpstr>Microsoft YaHei</vt:lpstr>
      <vt:lpstr>Arial</vt:lpstr>
      <vt:lpstr>Calibri</vt:lpstr>
      <vt:lpstr>思源黑体 CN Bold</vt:lpstr>
      <vt:lpstr>思源黑体 CN Regular</vt:lpstr>
      <vt:lpstr>Office Theme</vt:lpstr>
      <vt:lpstr>Integrasi TIK dalam Kurikulum dan Pembelajaran</vt:lpstr>
      <vt:lpstr>Pendahuluan: Mengapa TIK Penting dalam Pendidikan?</vt:lpstr>
      <vt:lpstr>PowerPoint Presentation</vt:lpstr>
      <vt:lpstr>PowerPoint Presentation</vt:lpstr>
      <vt:lpstr>Manfaat Integrasi TIK bagi Siswa dan Guru</vt:lpstr>
      <vt:lpstr>Konsep Dasar Integrasi TIK dalam Kurikulum</vt:lpstr>
      <vt:lpstr>PowerPoint Presentation</vt:lpstr>
      <vt:lpstr>Tingkatan Integrasi TIK dalam Pembelajaran</vt:lpstr>
      <vt:lpstr>PowerPoint Presentation</vt:lpstr>
      <vt:lpstr>Strategi Implementasi TIK dalam Kurikulum</vt:lpstr>
      <vt:lpstr>PowerPoint Presentation</vt:lpstr>
      <vt:lpstr>PowerPoint Presentation</vt:lpstr>
      <vt:lpstr>PowerPoint Presentation</vt:lpstr>
      <vt:lpstr>Tantangan dan Solusi dalam Integrasi TIK</vt:lpstr>
      <vt:lpstr>PowerPoint Presentation</vt:lpstr>
      <vt:lpstr>PowerPoint Presentation</vt:lpstr>
      <vt:lpstr>PowerPoint Presentation</vt:lpstr>
      <vt:lpstr>Studi Kasus: Contoh Sukses Integrasi TIK</vt:lpstr>
      <vt:lpstr>PowerPoint Presentation</vt:lpstr>
      <vt:lpstr>PowerPoint Presentation</vt:lpstr>
      <vt:lpstr>PowerPoint Presentation</vt:lpstr>
      <vt:lpstr>Kesimpulan dan Rekomendasi</vt:lpstr>
      <vt:lpstr>PowerPoint Presentation</vt:lpstr>
      <vt:lpstr>PowerPoint Presentation</vt:lpstr>
      <vt:lpstr>Ajakan untuk Bertindak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hastwn22</cp:lastModifiedBy>
  <cp:revision>3</cp:revision>
  <dcterms:created xsi:type="dcterms:W3CDTF">2025-11-14T16:58:39Z</dcterms:created>
  <dcterms:modified xsi:type="dcterms:W3CDTF">2026-02-17T09:32:48Z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https://docmee.cn</vt:lpwstr>
  </property>
  <property fmtid="{D5CDD505-2E9C-101B-9397-08002B2CF9AE}" pid="3" name="developer">
    <vt:lpwstr>https://github.com/veasion</vt:lpwstr>
  </property>
  <property fmtid="{D5CDD505-2E9C-101B-9397-08002B2CF9AE}" pid="4" name="AIGC">
    <vt:lpwstr>{"ContentPropagator":"文多多","Label":"1","ReservedCode1":"1763139519029","ProduceID":"wenduoduo-pptx-1763139519029","ReservedCode2":"1763139519029","PropagateID":"wenduoduo-pptx1763139519029","ContentProducer":"文多多"}</vt:lpwstr>
  </property>
</Properties>
</file>